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007580204" r:id="rId5"/>
    <p:sldId id="278" r:id="rId6"/>
    <p:sldId id="2007580212" r:id="rId7"/>
    <p:sldId id="2007580126" r:id="rId8"/>
    <p:sldId id="2007580128" r:id="rId9"/>
    <p:sldId id="2007580223" r:id="rId10"/>
    <p:sldId id="2007580221" r:id="rId11"/>
    <p:sldId id="2007580222" r:id="rId12"/>
    <p:sldId id="2007580224" r:id="rId13"/>
    <p:sldId id="2007580130" r:id="rId14"/>
    <p:sldId id="2007580131" r:id="rId15"/>
    <p:sldId id="2007580158" r:id="rId16"/>
    <p:sldId id="2007580234" r:id="rId17"/>
    <p:sldId id="2007580235" r:id="rId18"/>
    <p:sldId id="2007580134" r:id="rId19"/>
    <p:sldId id="2007580135" r:id="rId20"/>
    <p:sldId id="2007580136" r:id="rId21"/>
    <p:sldId id="2007580236" r:id="rId22"/>
    <p:sldId id="2007580229" r:id="rId23"/>
    <p:sldId id="2007580217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D8E814-EE7D-CD27-64BC-776387C50B62}" name="Kristin Wolf" initials="KW" userId="S::kristin@venice-com.de::58f8618a-1149-46fa-a8aa-3c9e698df5c0" providerId="AD"/>
  <p188:author id="{84CA2336-E743-B122-52B3-13AB55F03975}" name="Strücker Kathrin" initials="KS" userId="S::kathrin.struecker@plusnet.de::6ed98d37-5fc2-4af2-ac76-84409cea29ee" providerId="AD"/>
  <p188:author id="{69E28D3E-92D1-DCFC-9CFD-300711B9B029}" name="Sebastian Flügge" initials="SF" userId="S::fluegge@presenters.de::2ad47683-13d5-4989-8442-be77dc430f86" providerId="AD"/>
  <p188:author id="{FB2D0981-2105-D578-EECF-CA3BED2C257B}" name="Oliver Seefried" initials="" userId="S::oliver@venice-com.de::ad6fee8f-e48b-4975-a2ba-3f5d98c1ab72" providerId="AD"/>
  <p188:author id="{0D5290F4-F65B-BC35-DF1B-C8B87433BA20}" name="Rebhan Christian" initials="RC" userId="S::christian.rebhan@plusnet.de::21ff6e69-0932-4880-b4d0-5a9811ba92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144B"/>
    <a:srgbClr val="FFFFFF"/>
    <a:srgbClr val="A1A5A9"/>
    <a:srgbClr val="E8E9EA"/>
    <a:srgbClr val="008796"/>
    <a:srgbClr val="000000"/>
    <a:srgbClr val="F3F3F4"/>
    <a:srgbClr val="6ED6E0"/>
    <a:srgbClr val="DBF7FF"/>
    <a:srgbClr val="008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2C525-26F0-474B-8DB5-985AFFC8DDD7}" v="3" dt="2023-12-19T11:48:40.4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64"/>
    <p:restoredTop sz="66405" autoAdjust="0"/>
  </p:normalViewPr>
  <p:slideViewPr>
    <p:cSldViewPr snapToGrid="0">
      <p:cViewPr varScale="1">
        <p:scale>
          <a:sx n="82" d="100"/>
          <a:sy n="82" d="100"/>
        </p:scale>
        <p:origin x="979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75373B-22A2-0A86-2AB7-54894B8377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523715-B7C9-88ED-3C0A-887C226676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43636-DB86-594F-B93E-B4B04A61DCF8}" type="datetimeFigureOut">
              <a:rPr lang="de-DE">
                <a:latin typeface="Arial" panose="020B0604020202020204" pitchFamily="34" charset="0"/>
              </a:rPr>
              <a:t>10.01.2024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5F872-ACBA-BF99-F6C2-BB2B02028E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9200A-A02B-18E0-A6BE-C981AA4CC0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5DFDF-2BDF-734A-9F3D-E2BC77933C4A}" type="slidenum">
              <a:rPr>
                <a:latin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6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4092DDB-2FB9-6046-9BED-A6399D75E3CE}" type="datetimeFigureOut">
              <a:rPr lang="de-DE" smtClean="0"/>
              <a:pPr/>
              <a:t>10.01.2024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B2E978C-D2E6-7C41-9847-4145D4E119B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00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faco.d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lusnet.de/news/connect-professional-test-cloud-telefonanlage-tengo-centraflex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128B-6480-43B9-A219-C79300B082E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342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61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158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11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829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296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025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905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688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u="none" strike="noStrike" dirty="0" err="1">
                <a:solidFill>
                  <a:srgbClr val="96144B"/>
                </a:solidFill>
                <a:effectLst/>
                <a:latin typeface="Manrope"/>
                <a:hlinkClick r:id="rId3"/>
              </a:rPr>
              <a:t>zafaco</a:t>
            </a:r>
            <a:r>
              <a:rPr lang="de-DE" b="0" i="0">
                <a:solidFill>
                  <a:srgbClr val="141E28"/>
                </a:solidFill>
                <a:effectLst/>
                <a:latin typeface="Manrope"/>
              </a:rPr>
              <a:t> prüfte die Performance der Cloud-PBX-Anlagen während des gesamten Monats Oktober 2023 (2.-29.10.2023) anhand von 50 Qualitätskennwerten – und zwar in den drei Szenarien On-Net (innerhalb der Cloud-PBX), Off-Net (zwischen den Cloud-PBX-Anbietern) und Off-Net Fixed Network (von und ins nationale Festnetz)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hlinkClick r:id="rId4"/>
              </a:rPr>
              <a:t>https://www.plusnet.de/news/connect-professional-test-cloud-telefonanlage-tengo-centraflex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249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477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128B-6480-43B9-A219-C79300B082E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583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cs typeface="Arial" panose="020B0604020202020204" pitchFamily="34" charset="0"/>
              </a:rPr>
              <a:t>Bitte vor der Nutzung der Präsentation hier die entsprechenden Kontaktdaten ausfüllen.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128B-6480-43B9-A219-C79300B082E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5673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Tonspur:</a:t>
            </a:r>
          </a:p>
          <a:p>
            <a:r>
              <a:rPr lang="de-DE"/>
              <a:t>Wer ist bei Plusnet das Team HINTER der Mission?</a:t>
            </a:r>
          </a:p>
          <a:p>
            <a:r>
              <a:rPr lang="de-DE"/>
              <a:t>Das sind über 400 Mitarbeiterinnen und Mitarbeiter... (Punkte erklären)</a:t>
            </a:r>
          </a:p>
          <a:p>
            <a:r>
              <a:rPr lang="de-DE"/>
              <a:t>Wir alle streben gemäß unserer Unternehmensmission danach, den Mittelstand in eine erfolgreiche, digitale Zukunft zu begleiten.</a:t>
            </a:r>
          </a:p>
          <a:p>
            <a:endParaRPr lang="de-DE"/>
          </a:p>
          <a:p>
            <a:r>
              <a:rPr lang="de-DE"/>
              <a:t>Aber zurück zu Ihnen: Die Herausforderungen, die es zu meistern gilt, habe ich bereits erwähnt. </a:t>
            </a:r>
          </a:p>
          <a:p>
            <a:endParaRPr lang="de-DE"/>
          </a:p>
          <a:p>
            <a:r>
              <a:rPr lang="de-DE">
                <a:cs typeface="Arial" panose="020B0604020202020204" pitchFamily="34" charset="0"/>
              </a:rPr>
              <a:t>…klick…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128B-6480-43B9-A219-C79300B082E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771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91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12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cs typeface="Arial" panose="020B0604020202020204" pitchFamily="34" charset="0"/>
              </a:rPr>
              <a:t>Alternative Folie für Erstpräsentation beim Kunden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cs typeface="Arial" panose="020B0604020202020204" pitchFamily="34" charset="0"/>
              </a:rPr>
              <a:t>Hier bitte die gelernte/recherchierten Herausforderungen des Kunden eintragen!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2E978C-D2E6-7C41-9847-4145D4E119B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163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128B-6480-43B9-A219-C79300B082E5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844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583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E978C-D2E6-7C41-9847-4145D4E119B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79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18.svg"/><Relationship Id="rId2" Type="http://schemas.openxmlformats.org/officeDocument/2006/relationships/image" Target="../media/image26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plusnet.de/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plusnet.de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140454"/>
            <a:ext cx="9317038" cy="126715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981076"/>
            <a:ext cx="9317038" cy="3159380"/>
          </a:xfrm>
        </p:spPr>
        <p:txBody>
          <a:bodyPr bIns="360000" anchor="b" anchorCtr="0"/>
          <a:lstStyle>
            <a:lvl1pPr algn="l">
              <a:defRPr sz="60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60 Pt.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5EA7774-946C-5700-D419-0877EDEE8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de-DE" sz="1200" b="1" noProof="0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de-DE" sz="1200" spc="10" baseline="0" noProof="0">
                <a:solidFill>
                  <a:schemeClr val="tx1"/>
                </a:solidFill>
              </a:rPr>
              <a:t>Ein Unternehmen der EnBW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5580327"/>
            <a:ext cx="9317038" cy="293927"/>
          </a:xfrm>
        </p:spPr>
        <p:txBody>
          <a:bodyPr wrap="none">
            <a:no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96252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SoHo/K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1984A4D-8C20-9485-1BF0-21E92BA19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13"/>
            <a:ext cx="5967411" cy="6856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en-GB"/>
              <a:t>SoHo/</a:t>
            </a:r>
            <a:r>
              <a:rPr lang="de-DE"/>
              <a:t>KMU</a:t>
            </a:r>
            <a:r>
              <a:rPr lang="mr-IN"/>
              <a:t>“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52E39D-51E5-69CC-212D-58D156B7C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2123598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So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de-DE" err="1"/>
              <a:t>SoHo</a:t>
            </a:r>
            <a:r>
              <a:rPr lang="mr-IN"/>
              <a:t>“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3790CC-FBA0-4E14-6D92-BC206D99A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BCA21364-B6DD-FD35-52DD-40ED90A5DB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5"/>
            <a:ext cx="5967407" cy="6856169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1908560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Glasf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1984A4D-8C20-9485-1BF0-21E92BA19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13"/>
            <a:ext cx="5967411" cy="6856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br>
              <a:rPr lang="en-GB"/>
            </a:br>
            <a:r>
              <a:rPr lang="bg-BG"/>
              <a:t>„</a:t>
            </a:r>
            <a:r>
              <a:rPr lang="de-DE"/>
              <a:t>Glasfaserausbau</a:t>
            </a:r>
            <a:r>
              <a:rPr lang="mr-IN"/>
              <a:t>“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52E39D-51E5-69CC-212D-58D156B7C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2647321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Privatk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7FACAD8-0998-91CF-1A1C-1AFAF84DC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BC7F3-0DD1-4071-4E5A-03D551A551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3"/>
            <a:ext cx="5967411" cy="6856174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br>
              <a:rPr lang="en-GB"/>
            </a:br>
            <a:r>
              <a:rPr lang="bg-BG"/>
              <a:t>„</a:t>
            </a:r>
            <a:r>
              <a:rPr lang="de-DE"/>
              <a:t>Privatkunden</a:t>
            </a:r>
            <a:r>
              <a:rPr lang="mr-IN"/>
              <a:t>“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91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folie |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9" y="4140455"/>
            <a:ext cx="5487986" cy="1655762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CA5A154-D4C4-C944-6427-0CF6BF2ABF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67411" cy="6858000"/>
          </a:xfrm>
          <a:prstGeom prst="roundRect">
            <a:avLst>
              <a:gd name="adj" fmla="val 0"/>
            </a:avLst>
          </a:prstGeom>
          <a:solidFill>
            <a:srgbClr val="E8E9EA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 baseline="0"/>
            </a:lvl1pPr>
          </a:lstStyle>
          <a:p>
            <a:r>
              <a:rPr lang="de-DE"/>
              <a:t>Klicken Sie hier, </a:t>
            </a:r>
            <a:br>
              <a:rPr lang="de-DE"/>
            </a:br>
            <a:r>
              <a:rPr lang="de-DE"/>
              <a:t>um den Text zu bearbeiten</a:t>
            </a:r>
            <a:endParaRPr lang="en-GB"/>
          </a:p>
        </p:txBody>
      </p:sp>
      <p:pic>
        <p:nvPicPr>
          <p:cNvPr id="8" name="Graphic 31">
            <a:extLst>
              <a:ext uri="{FF2B5EF4-FFF2-40B4-BE49-F238E27FC236}">
                <a16:creationId xmlns:a16="http://schemas.microsoft.com/office/drawing/2014/main" id="{8027A149-83BD-87B1-4F7B-F0190D9C3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folie |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CA5A154-D4C4-C944-6427-0CF6BF2ABF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4589" y="0"/>
            <a:ext cx="5967411" cy="6858000"/>
          </a:xfrm>
          <a:prstGeom prst="roundRect">
            <a:avLst>
              <a:gd name="adj" fmla="val 0"/>
            </a:avLst>
          </a:prstGeom>
          <a:solidFill>
            <a:srgbClr val="E8E9EA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4318" y="4140455"/>
            <a:ext cx="5487986" cy="1655762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318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 baseline="0"/>
            </a:lvl1pPr>
          </a:lstStyle>
          <a:p>
            <a:r>
              <a:rPr lang="de-DE"/>
              <a:t>Klicken Sie hier, </a:t>
            </a:r>
            <a:br>
              <a:rPr lang="de-DE"/>
            </a:br>
            <a:r>
              <a:rPr lang="de-DE"/>
              <a:t>um den Text zu bearbeiten</a:t>
            </a:r>
            <a:endParaRPr lang="en-GB"/>
          </a:p>
        </p:txBody>
      </p:sp>
      <p:pic>
        <p:nvPicPr>
          <p:cNvPr id="7" name="Graphic 31">
            <a:extLst>
              <a:ext uri="{FF2B5EF4-FFF2-40B4-BE49-F238E27FC236}">
                <a16:creationId xmlns:a16="http://schemas.microsoft.com/office/drawing/2014/main" id="{8027A149-83BD-87B1-4F7B-F0190D9C3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8027A149-83BD-87B1-4F7B-F0190D9C3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D1301FE-4D07-087C-FCEE-A930CD54E8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8814" y="484378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10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D6401F3-2E37-923C-4043-E54EDE5E07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8814" y="4140771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09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BF9DDE9E-001F-1C42-4B66-3A1DA57E61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2273" y="3437753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08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2967F776-D7FF-CEA2-D152-5416785FFE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2273" y="2734736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07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C651BB9-3C8B-B01A-A15E-334A8FEE8C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814" y="203171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06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FABF5B3-1D4E-BA11-C992-48EE22EA2D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4318" y="484378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A9BD5AE5-0521-F5EF-22CA-9766DA185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318" y="4140771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4A3EF02-3E4D-AB77-EC90-76DB0A9D1D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7777" y="3437753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B29A538-BC90-90B3-AE88-AEA0D10262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7777" y="2734736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90A19BA-7B60-3426-C43D-D419C7DAE1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318" y="203171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00D0165-A468-0BDA-635F-1C81523889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0657" y="4843789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10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F1B7C8A4-4EE4-DE55-2B18-98035E77BE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50657" y="4140771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9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873D53E2-7560-EE46-C989-B3CC1D638C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44116" y="3437753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8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8F3CF9FE-E65D-88A9-34AA-363848FF25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44116" y="2734736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7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CC7C06F0-7D91-A23B-8A33-6384BDD9FE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0657" y="2031719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6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ABF0A61-4675-EDD0-B848-8C543C9F1C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6161" y="4843789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5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1045532-7C48-C60B-FDC6-A0DCDF8B46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6161" y="4140771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6D73148-F7F2-3421-8033-7F21D3353C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9620" y="3437753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3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E755803-49B3-2779-C009-88A9E885A6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9620" y="2734736"/>
            <a:ext cx="4761918" cy="4704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DC51A4-C8AD-4752-346C-FB710C8FD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6161" y="2031719"/>
            <a:ext cx="4761918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Agenda </a:t>
            </a:r>
            <a:r>
              <a:rPr lang="en-GB" err="1"/>
              <a:t>Punkt</a:t>
            </a:r>
            <a:r>
              <a:rPr lang="en-GB"/>
              <a:t> 1 // 20 Pt.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14B08CB-AFFA-6BB8-EBA0-42AECA2E2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9308179" cy="841358"/>
          </a:xfrm>
        </p:spPr>
        <p:txBody>
          <a:bodyPr bIns="0" anchor="t" anchorCtr="0">
            <a:normAutofit/>
          </a:bodyPr>
          <a:lstStyle>
            <a:lvl1pPr>
              <a:defRPr sz="2700"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BF7A6B-A987-7E22-9F08-BA916C3DBCE5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65F623-7F3A-5B4A-BAE5-244828ECA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14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raphic 54">
            <a:extLst>
              <a:ext uri="{FF2B5EF4-FFF2-40B4-BE49-F238E27FC236}">
                <a16:creationId xmlns:a16="http://schemas.microsoft.com/office/drawing/2014/main" id="{26422E14-60D8-E433-B721-2D4A01264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90A19BA-7B60-3426-C43D-D419C7DAE1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318" y="203171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66C238B8-1B35-8F18-1E64-0D2CBCEE7F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4318" y="309343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6B4D56B2-478C-8746-AFFC-3A38F0765BE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4318" y="415515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AAA318A5-8445-47CC-4C37-AA0A4AD90E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4318" y="521687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7388A89E-48DE-3678-7F44-AAA031C630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33923" y="203171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E830EA1F-DD79-5869-3A83-0D7F133415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33923" y="309343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06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1FB17CD8-4CD4-5D38-3A30-6F5E512A568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33923" y="415515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07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1B6AFC60-5BD3-626F-C003-3C20EE6AAB1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33923" y="5216879"/>
            <a:ext cx="595665" cy="4704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08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E8DC07A0-951D-74BF-DDFA-69277D1DBF7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45766" y="5548456"/>
            <a:ext cx="4761918" cy="28832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Platz für eine zweite Zeile 8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600CE8D1-6DA4-118C-AA73-48EC217A706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45766" y="5216879"/>
            <a:ext cx="4761918" cy="33156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Inhalt Punkt 8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FA3D1A1-17C8-8D80-45E1-AE2360B85BA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45766" y="4486736"/>
            <a:ext cx="4761918" cy="28832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Platz für eine zweite Zeile 7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D1B89106-F115-A07A-0A78-2536E1BC4B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45766" y="4155159"/>
            <a:ext cx="4761918" cy="33156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Inhalt Punkt 7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6E3B64A-2452-02A4-705B-59CC4922BA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45766" y="3425016"/>
            <a:ext cx="4761918" cy="28832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Platz für eine zweite Zeile 6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A5523EE-CA8B-3D57-9A42-B5DEC8F5FA4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45766" y="3093439"/>
            <a:ext cx="4761918" cy="33156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Inhalt Punkt 6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9EBA3B78-63EE-6D9D-8289-A78F044FAD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45766" y="2363296"/>
            <a:ext cx="4761918" cy="28832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Platz für eine zweite Zeile 5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BD6F24D-6FD4-6822-A408-BC0672DC597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45766" y="2031719"/>
            <a:ext cx="4761918" cy="33156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Inhalt Punkt 5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3CF6638-146B-0ACC-11D1-C560014D7B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96161" y="5548456"/>
            <a:ext cx="4761918" cy="28832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Platz für eine zweite Zeile 4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6426FD52-F50D-3F81-9DE9-803121D258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96161" y="5216879"/>
            <a:ext cx="4761918" cy="33156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Inhalt Punkt 4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7354CC0-73F1-4D15-5B04-1874F04BAB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96161" y="4486736"/>
            <a:ext cx="4761918" cy="28832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Platz für eine zweite Zeile 3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0BDCF5B1-3189-EFAD-0E6B-16E0F8B3CB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96161" y="4155159"/>
            <a:ext cx="4761918" cy="33156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Inhalt Punkt 3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32E1E1EB-D428-9F43-78B3-F1375345CB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96161" y="3425016"/>
            <a:ext cx="4761918" cy="28832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Platz für eine zweite Zeile 2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B98D8DF-ED75-00F5-220C-A1AEF30A54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96161" y="3093439"/>
            <a:ext cx="4761918" cy="33156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Inhalt Punkt 2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D088026-3CED-973F-FE9A-C8236D4273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96161" y="2363296"/>
            <a:ext cx="4761918" cy="28832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</a:t>
            </a:r>
            <a:r>
              <a:rPr lang="en-GB"/>
              <a:t> </a:t>
            </a:r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Zeile</a:t>
            </a:r>
            <a:r>
              <a:rPr lang="en-GB"/>
              <a:t> 1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C5FDEAAC-B539-1857-9334-7D89B80D9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9308179" cy="841358"/>
          </a:xfrm>
        </p:spPr>
        <p:txBody>
          <a:bodyPr bIns="0" anchor="t" anchorCtr="0">
            <a:normAutofit/>
          </a:bodyPr>
          <a:lstStyle>
            <a:lvl1pPr>
              <a:defRPr sz="2700"/>
            </a:lvl1pPr>
          </a:lstStyle>
          <a:p>
            <a:r>
              <a:rPr lang="en-GB" err="1"/>
              <a:t>Inhaltsverzeichnis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DC51A4-C8AD-4752-346C-FB710C8FD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6161" y="2031719"/>
            <a:ext cx="4761918" cy="33156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1">
                <a:solidFill>
                  <a:srgbClr val="96144B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err="1"/>
              <a:t>Inhalt</a:t>
            </a:r>
            <a:r>
              <a:rPr lang="en-GB"/>
              <a:t> </a:t>
            </a:r>
            <a:r>
              <a:rPr lang="en-GB" err="1"/>
              <a:t>Punkt</a:t>
            </a:r>
            <a:r>
              <a:rPr lang="en-GB"/>
              <a:t>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7FC25E-D907-4A53-61EA-E7E87643A391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DF2AC5-2B89-BA9A-EE2D-21BB55029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71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folie |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743193-E1E5-2FDA-FB64-3908E52DC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4DBCB-EB58-5737-7966-B621AF16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407941" cy="5000230"/>
          </a:xfrm>
        </p:spPr>
        <p:txBody>
          <a:bodyPr b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GB" err="1"/>
              <a:t>Trennerfolie</a:t>
            </a:r>
            <a:r>
              <a:rPr lang="en-GB"/>
              <a:t> // 44 Pt.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9C14A6-8020-9AA7-1219-0D20605DC5E0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D259CB-0B3B-53A5-B35A-C4B4A9637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73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folie | Bordeaux">
    <p:bg>
      <p:bgPr>
        <a:solidFill>
          <a:srgbClr val="961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951B6F4-8C6B-DAAF-E95D-2289C6798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4DBCB-EB58-5737-7966-B621AF16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407941" cy="5000230"/>
          </a:xfrm>
        </p:spPr>
        <p:txBody>
          <a:bodyPr bIns="0" anchor="ctr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Trennerfolie</a:t>
            </a:r>
            <a:r>
              <a:rPr lang="en-GB"/>
              <a:t> // 44 Pt.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DE6788-822C-41C9-2868-C5C0D384E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46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Bordeaux">
    <p:bg>
      <p:bgPr>
        <a:solidFill>
          <a:srgbClr val="961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27FE2C7-35CB-601B-E47A-B1ABC96A2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bg1"/>
                </a:solidFill>
              </a:rPr>
              <a:t>Plusnet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bg1"/>
                </a:solidFill>
              </a:rPr>
              <a:t>Ein</a:t>
            </a:r>
            <a:r>
              <a:rPr lang="en-GB" sz="1200" spc="10" baseline="0">
                <a:solidFill>
                  <a:schemeClr val="bg1"/>
                </a:solidFill>
              </a:rPr>
              <a:t> </a:t>
            </a:r>
            <a:r>
              <a:rPr lang="en-GB" sz="1200" spc="10" baseline="0" err="1">
                <a:solidFill>
                  <a:schemeClr val="bg1"/>
                </a:solidFill>
              </a:rPr>
              <a:t>Unternehmen</a:t>
            </a:r>
            <a:r>
              <a:rPr lang="en-GB" sz="1200" spc="10" baseline="0">
                <a:solidFill>
                  <a:schemeClr val="bg1"/>
                </a:solidFill>
              </a:rPr>
              <a:t> der EnBW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140454"/>
            <a:ext cx="9317038" cy="1267153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981076"/>
            <a:ext cx="9317038" cy="3159380"/>
          </a:xfrm>
        </p:spPr>
        <p:txBody>
          <a:bodyPr bIns="360000" anchor="b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60 Pt.</a:t>
            </a:r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5580327"/>
            <a:ext cx="9317038" cy="293927"/>
          </a:xfrm>
        </p:spPr>
        <p:txBody>
          <a:bodyPr wrap="none">
            <a:no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 / Funktion oder Bereich / Bereich / 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4122489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folie | Petro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951B6F4-8C6B-DAAF-E95D-2289C6798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4DBCB-EB58-5737-7966-B621AF16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407941" cy="5000230"/>
          </a:xfrm>
        </p:spPr>
        <p:txBody>
          <a:bodyPr bIns="0" anchor="ctr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Trennerfolie</a:t>
            </a:r>
            <a:r>
              <a:rPr lang="en-GB"/>
              <a:t> // 44 Pt.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DE6788-822C-41C9-2868-C5C0D384E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folie | Eis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951B6F4-8C6B-DAAF-E95D-2289C6798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4DBCB-EB58-5737-7966-B621AF16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407941" cy="5000230"/>
          </a:xfrm>
        </p:spPr>
        <p:txBody>
          <a:bodyPr bIns="0" anchor="ctr" anchorCtr="0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Trennerfolie</a:t>
            </a:r>
            <a:r>
              <a:rPr lang="en-GB"/>
              <a:t> // 44 Pt.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DE6788-822C-41C9-2868-C5C0D384E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26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1- spaltig 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0" y="1665288"/>
            <a:ext cx="9306863" cy="4212465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7C888F-EE68-9148-1996-F2121C301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9308179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CD7A99-9130-FBA9-4A8C-1D8413AA4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878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0" y="1665288"/>
            <a:ext cx="9306863" cy="4212465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D568F4-0705-ECFB-ED29-E9D4108DF5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284" y="890718"/>
            <a:ext cx="9308179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7C888F-EE68-9148-1996-F2121C301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9308179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9D0456-2C45-0286-7A45-853B1B5F4C76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CD7A99-9130-FBA9-4A8C-1D8413AA4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502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80565850-9377-AE67-296F-8F804B182A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284" y="890718"/>
            <a:ext cx="9308179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7DDBE1-3339-3D24-0442-D9C9BCC2D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9308179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80EB72-8DC9-7ED8-08B0-04AC43A655BD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961EC5-F0C5-59CB-123F-BE25153A8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EC93C61-AFD6-8E33-033D-5650824121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00" y="1665288"/>
            <a:ext cx="5218731" cy="4212444"/>
          </a:xfrm>
        </p:spPr>
        <p:txBody>
          <a:bodyPr>
            <a:noAutofit/>
          </a:bodyPr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2AABDB9C-3377-94A2-47B7-EEA0D1ADF6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0868" y="1665288"/>
            <a:ext cx="5218731" cy="4212444"/>
          </a:xfrm>
        </p:spPr>
        <p:txBody>
          <a:bodyPr>
            <a:noAutofit/>
          </a:bodyPr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</p:spTree>
    <p:extLst>
      <p:ext uri="{BB962C8B-B14F-4D97-AF65-F5344CB8AC3E}">
        <p14:creationId xmlns:p14="http://schemas.microsoft.com/office/powerpoint/2010/main" val="579362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E7C888F-EE68-9148-1996-F2121C301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9308179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CD7A99-9130-FBA9-4A8C-1D8413AA4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31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Nur Überschrift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FCA18EE-21BB-C338-C79F-19A4050A1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284" y="890718"/>
            <a:ext cx="7407941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3BC3AB-5A73-BAB0-CFD4-E3818B550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40794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24853EC-AC34-259D-173B-0A6095C2C5D2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B28887-9F5F-38CA-44B0-72B65DA90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55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D14314-3C5D-4998-299F-3104DD0862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4116" y="1665288"/>
            <a:ext cx="5478459" cy="3816350"/>
          </a:xfrm>
          <a:prstGeom prst="roundRect">
            <a:avLst>
              <a:gd name="adj" fmla="val 3261"/>
            </a:avLst>
          </a:prstGeom>
          <a:solidFill>
            <a:srgbClr val="E8E9EA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665288"/>
            <a:ext cx="5218731" cy="4212444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9CA458B-3BD2-D3C2-9A2D-23D650A21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285" y="890718"/>
            <a:ext cx="5209870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5B98CE-3AFC-3A4E-DD0C-DDF1B8B5A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20"/>
            <a:ext cx="520987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90B261-5A51-533C-F502-6E07E8F61E81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F5E0A-DEB8-2275-DEE2-1D26DAAC6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591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D14314-3C5D-4998-299F-3104DD0862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9425" y="1665288"/>
            <a:ext cx="5218731" cy="3816350"/>
          </a:xfrm>
          <a:prstGeom prst="roundRect">
            <a:avLst>
              <a:gd name="adj" fmla="val 3261"/>
            </a:avLst>
          </a:prstGeom>
          <a:solidFill>
            <a:srgbClr val="E8E9EA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4589" y="1665288"/>
            <a:ext cx="5487985" cy="4212444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90B261-5A51-533C-F502-6E07E8F61E81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F5E0A-DEB8-2275-DEE2-1D26DAAC6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9CA458B-3BD2-D3C2-9A2D-23D650A21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285" y="890718"/>
            <a:ext cx="5209870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5B98CE-3AFC-3A4E-DD0C-DDF1B8B5A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20"/>
            <a:ext cx="520987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</p:spTree>
    <p:extLst>
      <p:ext uri="{BB962C8B-B14F-4D97-AF65-F5344CB8AC3E}">
        <p14:creationId xmlns:p14="http://schemas.microsoft.com/office/powerpoint/2010/main" val="1095498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Bild links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8FD3035-5D7F-5239-234C-ABF8CC8A2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650" y="2164955"/>
            <a:ext cx="7395918" cy="4068009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3A7F7679-96AD-6522-FADE-BF1C74F184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1649" y="1390385"/>
            <a:ext cx="5492751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A47943-8FBF-036C-25E1-B2ED3EA00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1649" y="981075"/>
            <a:ext cx="549275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7B42EB-3A29-0F12-06BA-FD26B6BE7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CA5A154-D4C4-C944-6427-0CF6BF2ABF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3792354" cy="6858000"/>
          </a:xfrm>
          <a:prstGeom prst="roundRect">
            <a:avLst>
              <a:gd name="adj" fmla="val 0"/>
            </a:avLst>
          </a:prstGeom>
          <a:solidFill>
            <a:srgbClr val="E8E9EA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Kite Kö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de-DE" err="1"/>
              <a:t>Kite</a:t>
            </a:r>
            <a:r>
              <a:rPr lang="de-DE"/>
              <a:t> Köln</a:t>
            </a:r>
            <a:r>
              <a:rPr lang="mr-IN"/>
              <a:t>“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3790CC-FBA0-4E14-6D92-BC206D99A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FC13AC-6755-694A-E784-D126EAAF0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67"/>
            <a:ext cx="5967406" cy="6847933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0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1004033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Bild links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8FD3035-5D7F-5239-234C-ABF8CC8A2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0699" y="2164955"/>
            <a:ext cx="3571875" cy="4068009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3A7F7679-96AD-6522-FADE-BF1C74F184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2363" y="1390385"/>
            <a:ext cx="3574976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A47943-8FBF-036C-25E1-B2ED3EA00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2363" y="981075"/>
            <a:ext cx="3574976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7B42EB-3A29-0F12-06BA-FD26B6BE7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CA5A154-D4C4-C944-6427-0CF6BF2ABF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7613583" cy="6858000"/>
          </a:xfrm>
          <a:prstGeom prst="roundRect">
            <a:avLst>
              <a:gd name="adj" fmla="val 0"/>
            </a:avLst>
          </a:prstGeom>
          <a:solidFill>
            <a:srgbClr val="E8E9EA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23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Diagramm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F0B4ED5-2972-B379-8C77-E6138E55CA8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31135" y="1665286"/>
            <a:ext cx="5587101" cy="4574789"/>
          </a:xfrm>
          <a:prstGeom prst="roundRect">
            <a:avLst>
              <a:gd name="adj" fmla="val 2479"/>
            </a:avLst>
          </a:prstGeom>
          <a:solidFill>
            <a:srgbClr val="E8E9EA"/>
          </a:soli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en-GB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4CED678A-9318-F33F-4C00-FE30DEDBA3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284" y="890718"/>
            <a:ext cx="5463254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95261E-4FD8-666C-EF6E-7E71E64BD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5" y="481408"/>
            <a:ext cx="5463254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39E426-5A12-C8A8-EEE1-64BF86BE73DB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D5569F-80D7-AEE3-AD3D-7E5728693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0" y="1665287"/>
            <a:ext cx="5454652" cy="4574795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</p:spTree>
    <p:extLst>
      <p:ext uri="{BB962C8B-B14F-4D97-AF65-F5344CB8AC3E}">
        <p14:creationId xmlns:p14="http://schemas.microsoft.com/office/powerpoint/2010/main" val="4282230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Diagramm auf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D806B2-4774-4E1E-F8C1-5B73815EA148}"/>
              </a:ext>
            </a:extLst>
          </p:cNvPr>
          <p:cNvSpPr/>
          <p:nvPr userDrawn="1"/>
        </p:nvSpPr>
        <p:spPr>
          <a:xfrm>
            <a:off x="6224589" y="0"/>
            <a:ext cx="596741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4CED678A-9318-F33F-4C00-FE30DEDBA3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284" y="890718"/>
            <a:ext cx="5463254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95261E-4FD8-666C-EF6E-7E71E64BD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5" y="481408"/>
            <a:ext cx="5463254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C8CAC2-91C8-1E2B-E930-609D3CF13DF6}"/>
              </a:ext>
            </a:extLst>
          </p:cNvPr>
          <p:cNvCxnSpPr/>
          <p:nvPr userDrawn="1"/>
        </p:nvCxnSpPr>
        <p:spPr>
          <a:xfrm>
            <a:off x="479425" y="6381750"/>
            <a:ext cx="546482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C92C8-FEB8-B17D-BD00-B89618759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AF17D956-E25B-F34F-F216-68DAA8A8FEB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539948" y="1665288"/>
            <a:ext cx="5155166" cy="4574794"/>
          </a:xfrm>
          <a:prstGeom prst="roundRect">
            <a:avLst>
              <a:gd name="adj" fmla="val 2479"/>
            </a:avLst>
          </a:prstGeom>
          <a:solidFill>
            <a:srgbClr val="A1A5A9"/>
          </a:soli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en-GB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0" y="1665287"/>
            <a:ext cx="5454652" cy="4574795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</p:spTree>
    <p:extLst>
      <p:ext uri="{BB962C8B-B14F-4D97-AF65-F5344CB8AC3E}">
        <p14:creationId xmlns:p14="http://schemas.microsoft.com/office/powerpoint/2010/main" val="612507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Diagramm auf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D806B2-4774-4E1E-F8C1-5B73815EA148}"/>
              </a:ext>
            </a:extLst>
          </p:cNvPr>
          <p:cNvSpPr/>
          <p:nvPr userDrawn="1"/>
        </p:nvSpPr>
        <p:spPr>
          <a:xfrm>
            <a:off x="6224589" y="0"/>
            <a:ext cx="596741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F0B4ED5-2972-B379-8C77-E6138E55CA8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539948" y="1665288"/>
            <a:ext cx="5155166" cy="4574794"/>
          </a:xfrm>
          <a:prstGeom prst="roundRect">
            <a:avLst>
              <a:gd name="adj" fmla="val 2479"/>
            </a:avLst>
          </a:prstGeom>
          <a:solidFill>
            <a:srgbClr val="A1A5A9"/>
          </a:solid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0" y="1665287"/>
            <a:ext cx="5454652" cy="4574795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4CED678A-9318-F33F-4C00-FE30DEDBA3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284" y="890718"/>
            <a:ext cx="5463254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95261E-4FD8-666C-EF6E-7E71E64BDB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5" y="481408"/>
            <a:ext cx="5463254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CE0EE-6B6B-EF29-DEB0-156ECEB920A8}"/>
              </a:ext>
            </a:extLst>
          </p:cNvPr>
          <p:cNvCxnSpPr/>
          <p:nvPr userDrawn="1"/>
        </p:nvCxnSpPr>
        <p:spPr>
          <a:xfrm>
            <a:off x="479425" y="6381750"/>
            <a:ext cx="547211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F4E1D-4444-E618-EC1C-CA2449849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625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Highlight rechts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6A7EC8-7135-A771-4B18-B920B30BEB7E}"/>
              </a:ext>
            </a:extLst>
          </p:cNvPr>
          <p:cNvSpPr/>
          <p:nvPr userDrawn="1"/>
        </p:nvSpPr>
        <p:spPr>
          <a:xfrm>
            <a:off x="8148638" y="0"/>
            <a:ext cx="4043362" cy="6858000"/>
          </a:xfrm>
          <a:prstGeom prst="rect">
            <a:avLst/>
          </a:prstGeom>
          <a:solidFill>
            <a:srgbClr val="961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3FA0FBA-C299-E765-16CE-3537D0508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FD6B4E7A-6F35-95A2-F0B6-E81A00F72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284" y="890718"/>
            <a:ext cx="7395241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2D186-EECF-6A1E-0F58-B97BB927C2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39524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EB0734-FCD1-AB14-099A-A3DB6C570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0" y="1665287"/>
            <a:ext cx="5454652" cy="4574795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</p:spTree>
    <p:extLst>
      <p:ext uri="{BB962C8B-B14F-4D97-AF65-F5344CB8AC3E}">
        <p14:creationId xmlns:p14="http://schemas.microsoft.com/office/powerpoint/2010/main" val="1427263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Highlight rechts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6A7EC8-7135-A771-4B18-B920B30BEB7E}"/>
              </a:ext>
            </a:extLst>
          </p:cNvPr>
          <p:cNvSpPr/>
          <p:nvPr userDrawn="1"/>
        </p:nvSpPr>
        <p:spPr>
          <a:xfrm>
            <a:off x="8148638" y="0"/>
            <a:ext cx="4043362" cy="6858000"/>
          </a:xfrm>
          <a:prstGeom prst="rect">
            <a:avLst/>
          </a:prstGeom>
          <a:solidFill>
            <a:srgbClr val="0088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3FA0FBA-C299-E765-16CE-3537D0508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3189B84A-0BE2-39EA-18CA-9D2F8C4170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284" y="890718"/>
            <a:ext cx="7395241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F68DC8E-076C-5D8A-6C09-9BB2CED95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39524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1C9A32-2450-4275-F6D3-693CC3AD2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0" y="1665287"/>
            <a:ext cx="5454652" cy="4574795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</p:spTree>
    <p:extLst>
      <p:ext uri="{BB962C8B-B14F-4D97-AF65-F5344CB8AC3E}">
        <p14:creationId xmlns:p14="http://schemas.microsoft.com/office/powerpoint/2010/main" val="3583674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Highlight links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8FD3035-5D7F-5239-234C-ABF8CC8A2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6A7EC8-7135-A771-4B18-B920B30BEB7E}"/>
              </a:ext>
            </a:extLst>
          </p:cNvPr>
          <p:cNvSpPr/>
          <p:nvPr userDrawn="1"/>
        </p:nvSpPr>
        <p:spPr>
          <a:xfrm>
            <a:off x="-1" y="0"/>
            <a:ext cx="4052199" cy="6858000"/>
          </a:xfrm>
          <a:prstGeom prst="rect">
            <a:avLst/>
          </a:prstGeom>
          <a:solidFill>
            <a:srgbClr val="961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650" y="2164955"/>
            <a:ext cx="7395918" cy="4048957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7801FDE0-350A-39A2-8445-B1A656365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1649" y="1390385"/>
            <a:ext cx="5492751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E919D1-4689-7F6A-84E4-7CCE283F1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1649" y="981075"/>
            <a:ext cx="549275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90D479-8A7B-373B-0926-FDFF85DDF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191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Highlight links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6A7EC8-7135-A771-4B18-B920B30BEB7E}"/>
              </a:ext>
            </a:extLst>
          </p:cNvPr>
          <p:cNvSpPr/>
          <p:nvPr userDrawn="1"/>
        </p:nvSpPr>
        <p:spPr>
          <a:xfrm>
            <a:off x="-1" y="0"/>
            <a:ext cx="4052197" cy="6858000"/>
          </a:xfrm>
          <a:prstGeom prst="rect">
            <a:avLst/>
          </a:prstGeom>
          <a:solidFill>
            <a:srgbClr val="0088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FD3035-5D7F-5239-234C-ABF8CC8A2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25DDC-5758-D586-6494-63A2D0C4C6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650" y="2164955"/>
            <a:ext cx="7395918" cy="4068009"/>
          </a:xfrm>
        </p:spPr>
        <p:txBody>
          <a:bodyPr/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3A7F7679-96AD-6522-FADE-BF1C74F184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1649" y="1390385"/>
            <a:ext cx="5492751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A47943-8FBF-036C-25E1-B2ED3EA00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1649" y="981075"/>
            <a:ext cx="549275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49FED0-A967-BCA2-BBD4-3ECB81F134D8}"/>
              </a:ext>
            </a:extLst>
          </p:cNvPr>
          <p:cNvCxnSpPr/>
          <p:nvPr userDrawn="1"/>
        </p:nvCxnSpPr>
        <p:spPr>
          <a:xfrm>
            <a:off x="4311649" y="6381750"/>
            <a:ext cx="7400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7B42EB-3A29-0F12-06BA-FD26B6BE7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30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g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C673D1-A587-6EE9-F7CE-BCA312AFA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5559"/>
            <a:ext cx="8140701" cy="6522223"/>
          </a:xfrm>
          <a:prstGeom prst="rect">
            <a:avLst/>
          </a:prstGeom>
        </p:spPr>
      </p:pic>
      <p:pic>
        <p:nvPicPr>
          <p:cNvPr id="8" name="Graphic 5">
            <a:extLst>
              <a:ext uri="{FF2B5EF4-FFF2-40B4-BE49-F238E27FC236}">
                <a16:creationId xmlns:a16="http://schemas.microsoft.com/office/drawing/2014/main" id="{D3C3397D-0816-3489-DEDB-56EDFF442F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A634B26F-C829-D5AB-043C-7D9F57A17591}"/>
              </a:ext>
            </a:extLst>
          </p:cNvPr>
          <p:cNvSpPr txBox="1"/>
          <p:nvPr userDrawn="1"/>
        </p:nvSpPr>
        <p:spPr>
          <a:xfrm>
            <a:off x="8044450" y="3044279"/>
            <a:ext cx="3571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10" baseline="0" err="1">
                <a:solidFill>
                  <a:srgbClr val="961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Fragen</a:t>
            </a:r>
            <a:r>
              <a:rPr lang="en-GB" sz="5400" b="1" spc="10" baseline="0">
                <a:solidFill>
                  <a:srgbClr val="961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9639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760332E-9A18-915D-61B0-7EF52CC69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DAE6DC2F-8B29-E38F-C620-B3D5EB9AB6A2}"/>
              </a:ext>
            </a:extLst>
          </p:cNvPr>
          <p:cNvSpPr txBox="1"/>
          <p:nvPr userDrawn="1"/>
        </p:nvSpPr>
        <p:spPr>
          <a:xfrm>
            <a:off x="8044450" y="3044279"/>
            <a:ext cx="3571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10" baseline="0">
                <a:solidFill>
                  <a:srgbClr val="961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121938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Employ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de-DE"/>
              <a:t>Arbeitgeber</a:t>
            </a:r>
            <a:r>
              <a:rPr lang="mr-IN"/>
              <a:t>“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3790CC-FBA0-4E14-6D92-BC206D99A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BCA21364-B6DD-FD35-52DD-40ED90A5DB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5"/>
            <a:ext cx="5967407" cy="6856169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274077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CA5A154-D4C4-C944-6427-0CF6BF2ABF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prstGeom prst="roundRect">
            <a:avLst>
              <a:gd name="adj" fmla="val 0"/>
            </a:avLst>
          </a:prstGeom>
          <a:solidFill>
            <a:srgbClr val="E8E9EA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FCA18EE-21BB-C338-C79F-19A4050A1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284" y="890718"/>
            <a:ext cx="7407941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3BC3AB-5A73-BAB0-CFD4-E3818B550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40794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24853EC-AC34-259D-173B-0A6095C2C5D2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B28887-9F5F-38CA-44B0-72B65DA90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E30732E6-15F8-1E2F-1CB3-AEC23CBC26F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479424" y="1661579"/>
          <a:ext cx="11233150" cy="45729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6630">
                  <a:extLst>
                    <a:ext uri="{9D8B030D-6E8A-4147-A177-3AD203B41FA5}">
                      <a16:colId xmlns:a16="http://schemas.microsoft.com/office/drawing/2014/main" val="2234058854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789370821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666586057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4038056643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3783370989"/>
                    </a:ext>
                  </a:extLst>
                </a:gridCol>
              </a:tblGrid>
              <a:tr h="571621">
                <a:tc>
                  <a:txBody>
                    <a:bodyPr/>
                    <a:lstStyle/>
                    <a:p>
                      <a:r>
                        <a:rPr lang="en-GB" sz="1300" b="1">
                          <a:solidFill>
                            <a:schemeClr val="bg1"/>
                          </a:solidFill>
                        </a:rPr>
                        <a:t>Ipsum Lorem</a:t>
                      </a:r>
                    </a:p>
                  </a:txBody>
                  <a:tcPr marL="144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252320"/>
                  </a:ext>
                </a:extLst>
              </a:tr>
              <a:tr h="57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872238"/>
                  </a:ext>
                </a:extLst>
              </a:tr>
              <a:tr h="57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146328"/>
                  </a:ext>
                </a:extLst>
              </a:tr>
              <a:tr h="57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714009"/>
                  </a:ext>
                </a:extLst>
              </a:tr>
              <a:tr h="57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340182"/>
                  </a:ext>
                </a:extLst>
              </a:tr>
              <a:tr h="57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058638"/>
                  </a:ext>
                </a:extLst>
              </a:tr>
              <a:tr h="57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874950"/>
                  </a:ext>
                </a:extLst>
              </a:tr>
              <a:tr h="57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Ipsum Lorem</a:t>
                      </a:r>
                    </a:p>
                  </a:txBody>
                  <a:tcPr marL="14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71941446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6F273A4B-D877-9372-0073-E6189375A4E9}"/>
              </a:ext>
            </a:extLst>
          </p:cNvPr>
          <p:cNvSpPr/>
          <p:nvPr userDrawn="1"/>
        </p:nvSpPr>
        <p:spPr>
          <a:xfrm>
            <a:off x="8366910" y="476250"/>
            <a:ext cx="1930066" cy="19300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/>
              <a:t>INFO: </a:t>
            </a:r>
            <a:r>
              <a:rPr lang="en-US" sz="1200" err="1"/>
              <a:t>Zum</a:t>
            </a:r>
            <a:r>
              <a:rPr lang="en-US" sz="1200"/>
              <a:t> </a:t>
            </a:r>
            <a:r>
              <a:rPr lang="en-US" sz="1200" err="1"/>
              <a:t>Editieren</a:t>
            </a:r>
            <a:r>
              <a:rPr lang="en-US" sz="1200"/>
              <a:t> </a:t>
            </a:r>
            <a:r>
              <a:rPr lang="en-US" sz="1200" err="1"/>
              <a:t>Tabelle</a:t>
            </a:r>
            <a:r>
              <a:rPr lang="en-US" sz="1200"/>
              <a:t> </a:t>
            </a:r>
            <a:r>
              <a:rPr lang="en-US" sz="1200" err="1"/>
              <a:t>aus</a:t>
            </a:r>
            <a:r>
              <a:rPr lang="en-US" sz="1200"/>
              <a:t> dem </a:t>
            </a:r>
            <a:r>
              <a:rPr lang="en-US" sz="1200" err="1"/>
              <a:t>Folienmaster</a:t>
            </a:r>
            <a:r>
              <a:rPr lang="en-US" sz="1200"/>
              <a:t> auf </a:t>
            </a:r>
            <a:r>
              <a:rPr lang="en-US" sz="1200" err="1"/>
              <a:t>eine</a:t>
            </a:r>
            <a:r>
              <a:rPr lang="en-US" sz="1200"/>
              <a:t> </a:t>
            </a:r>
            <a:r>
              <a:rPr lang="en-US" sz="1200" err="1"/>
              <a:t>Inhaltsfolie</a:t>
            </a:r>
            <a:r>
              <a:rPr lang="en-US" sz="1200"/>
              <a:t> </a:t>
            </a:r>
            <a:r>
              <a:rPr lang="en-US" sz="1200" err="1"/>
              <a:t>kopieren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88386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3D520A7-057E-BFF9-1AB0-7D992D544B1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58842615"/>
              </p:ext>
            </p:extLst>
          </p:nvPr>
        </p:nvGraphicFramePr>
        <p:xfrm>
          <a:off x="488284" y="1656975"/>
          <a:ext cx="11224293" cy="4505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9899">
                  <a:extLst>
                    <a:ext uri="{9D8B030D-6E8A-4147-A177-3AD203B41FA5}">
                      <a16:colId xmlns:a16="http://schemas.microsoft.com/office/drawing/2014/main" val="3575599372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309859464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2757177913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2356988656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2732217609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364539576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2365239566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131826964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890233695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2506527520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572154614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2799304706"/>
                    </a:ext>
                  </a:extLst>
                </a:gridCol>
                <a:gridCol w="501316">
                  <a:extLst>
                    <a:ext uri="{9D8B030D-6E8A-4147-A177-3AD203B41FA5}">
                      <a16:colId xmlns:a16="http://schemas.microsoft.com/office/drawing/2014/main" val="3629614887"/>
                    </a:ext>
                  </a:extLst>
                </a:gridCol>
                <a:gridCol w="593100">
                  <a:extLst>
                    <a:ext uri="{9D8B030D-6E8A-4147-A177-3AD203B41FA5}">
                      <a16:colId xmlns:a16="http://schemas.microsoft.com/office/drawing/2014/main" val="2452554943"/>
                    </a:ext>
                  </a:extLst>
                </a:gridCol>
                <a:gridCol w="593101">
                  <a:extLst>
                    <a:ext uri="{9D8B030D-6E8A-4147-A177-3AD203B41FA5}">
                      <a16:colId xmlns:a16="http://schemas.microsoft.com/office/drawing/2014/main" val="3121186981"/>
                    </a:ext>
                  </a:extLst>
                </a:gridCol>
                <a:gridCol w="593100">
                  <a:extLst>
                    <a:ext uri="{9D8B030D-6E8A-4147-A177-3AD203B41FA5}">
                      <a16:colId xmlns:a16="http://schemas.microsoft.com/office/drawing/2014/main" val="1757836711"/>
                    </a:ext>
                  </a:extLst>
                </a:gridCol>
                <a:gridCol w="593100">
                  <a:extLst>
                    <a:ext uri="{9D8B030D-6E8A-4147-A177-3AD203B41FA5}">
                      <a16:colId xmlns:a16="http://schemas.microsoft.com/office/drawing/2014/main" val="3734454182"/>
                    </a:ext>
                  </a:extLst>
                </a:gridCol>
                <a:gridCol w="593101">
                  <a:extLst>
                    <a:ext uri="{9D8B030D-6E8A-4147-A177-3AD203B41FA5}">
                      <a16:colId xmlns:a16="http://schemas.microsoft.com/office/drawing/2014/main" val="2885694763"/>
                    </a:ext>
                  </a:extLst>
                </a:gridCol>
                <a:gridCol w="593100">
                  <a:extLst>
                    <a:ext uri="{9D8B030D-6E8A-4147-A177-3AD203B41FA5}">
                      <a16:colId xmlns:a16="http://schemas.microsoft.com/office/drawing/2014/main" val="3642350896"/>
                    </a:ext>
                  </a:extLst>
                </a:gridCol>
              </a:tblGrid>
              <a:tr h="156294">
                <a:tc rowSpan="3">
                  <a:txBody>
                    <a:bodyPr/>
                    <a:lstStyle/>
                    <a:p>
                      <a:r>
                        <a:rPr lang="en-GB" sz="1050" b="1">
                          <a:solidFill>
                            <a:schemeClr val="bg1"/>
                          </a:solidFill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470731"/>
                  </a:ext>
                </a:extLst>
              </a:tr>
              <a:tr h="20946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838675"/>
                  </a:ext>
                </a:extLst>
              </a:tr>
              <a:tr h="1562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Jan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Feb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Mrz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Apr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Mai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Jun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Sep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Okt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Nov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Dez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Jan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Feb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err="1">
                          <a:solidFill>
                            <a:schemeClr val="bg1"/>
                          </a:solidFill>
                        </a:rPr>
                        <a:t>Mrz</a:t>
                      </a:r>
                      <a:endParaRPr lang="en-GB" sz="105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Apr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Mai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Jun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56368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>
                          <a:solidFill>
                            <a:schemeClr val="tx1"/>
                          </a:solidFill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694118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170069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465717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678255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62994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162881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245761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9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918205"/>
                  </a:ext>
                </a:extLst>
              </a:tr>
            </a:tbl>
          </a:graphicData>
        </a:graphic>
      </p:graphicFrame>
      <p:grpSp>
        <p:nvGrpSpPr>
          <p:cNvPr id="7" name="Group 13">
            <a:extLst>
              <a:ext uri="{FF2B5EF4-FFF2-40B4-BE49-F238E27FC236}">
                <a16:creationId xmlns:a16="http://schemas.microsoft.com/office/drawing/2014/main" id="{A85C0646-F666-384E-0668-AF148563F3CE}"/>
              </a:ext>
            </a:extLst>
          </p:cNvPr>
          <p:cNvGrpSpPr/>
          <p:nvPr userDrawn="1"/>
        </p:nvGrpSpPr>
        <p:grpSpPr>
          <a:xfrm>
            <a:off x="3707265" y="2881745"/>
            <a:ext cx="1203239" cy="459971"/>
            <a:chOff x="3707266" y="2881745"/>
            <a:chExt cx="1176300" cy="459971"/>
          </a:xfrm>
        </p:grpSpPr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415577F1-13F5-C399-F978-D55C31F8AE40}"/>
                </a:ext>
              </a:extLst>
            </p:cNvPr>
            <p:cNvSpPr/>
            <p:nvPr/>
          </p:nvSpPr>
          <p:spPr>
            <a:xfrm>
              <a:off x="3707266" y="2881745"/>
              <a:ext cx="1175575" cy="4599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5C9EEF53-2795-B83E-23DC-27ED2FDCF564}"/>
                </a:ext>
              </a:extLst>
            </p:cNvPr>
            <p:cNvSpPr/>
            <p:nvPr/>
          </p:nvSpPr>
          <p:spPr>
            <a:xfrm>
              <a:off x="3707983" y="3021730"/>
              <a:ext cx="1175583" cy="180000"/>
            </a:xfrm>
            <a:prstGeom prst="roundRect">
              <a:avLst/>
            </a:prstGeom>
            <a:solidFill>
              <a:srgbClr val="6ED6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5">
            <a:extLst>
              <a:ext uri="{FF2B5EF4-FFF2-40B4-BE49-F238E27FC236}">
                <a16:creationId xmlns:a16="http://schemas.microsoft.com/office/drawing/2014/main" id="{DF9FC754-843E-50D4-6C0C-BA39C281A1B4}"/>
              </a:ext>
            </a:extLst>
          </p:cNvPr>
          <p:cNvSpPr/>
          <p:nvPr userDrawn="1"/>
        </p:nvSpPr>
        <p:spPr>
          <a:xfrm>
            <a:off x="4502969" y="3356530"/>
            <a:ext cx="1202497" cy="459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7712385D-0C18-47D4-5DF9-9E4C3E0FE7F2}"/>
              </a:ext>
            </a:extLst>
          </p:cNvPr>
          <p:cNvSpPr/>
          <p:nvPr userDrawn="1"/>
        </p:nvSpPr>
        <p:spPr>
          <a:xfrm>
            <a:off x="5386595" y="4759474"/>
            <a:ext cx="1330004" cy="459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D520EA88-E98B-4CE4-8A48-F1ABD2C1195C}"/>
              </a:ext>
            </a:extLst>
          </p:cNvPr>
          <p:cNvSpPr/>
          <p:nvPr userDrawn="1"/>
        </p:nvSpPr>
        <p:spPr>
          <a:xfrm>
            <a:off x="6566199" y="4899459"/>
            <a:ext cx="3230264" cy="180000"/>
          </a:xfrm>
          <a:prstGeom prst="roundRect">
            <a:avLst/>
          </a:prstGeom>
          <a:solidFill>
            <a:srgbClr val="DBF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21">
            <a:extLst>
              <a:ext uri="{FF2B5EF4-FFF2-40B4-BE49-F238E27FC236}">
                <a16:creationId xmlns:a16="http://schemas.microsoft.com/office/drawing/2014/main" id="{04804606-A55A-437E-EFA7-6405930B173C}"/>
              </a:ext>
            </a:extLst>
          </p:cNvPr>
          <p:cNvGrpSpPr/>
          <p:nvPr userDrawn="1"/>
        </p:nvGrpSpPr>
        <p:grpSpPr>
          <a:xfrm>
            <a:off x="2551559" y="2412970"/>
            <a:ext cx="1047218" cy="459971"/>
            <a:chOff x="3707266" y="2881745"/>
            <a:chExt cx="1176300" cy="459971"/>
          </a:xfrm>
        </p:grpSpPr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id="{F98B77EF-8957-D849-E569-20ABE9473BCA}"/>
                </a:ext>
              </a:extLst>
            </p:cNvPr>
            <p:cNvSpPr/>
            <p:nvPr/>
          </p:nvSpPr>
          <p:spPr>
            <a:xfrm>
              <a:off x="3707266" y="2881745"/>
              <a:ext cx="1175575" cy="4599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23">
              <a:extLst>
                <a:ext uri="{FF2B5EF4-FFF2-40B4-BE49-F238E27FC236}">
                  <a16:creationId xmlns:a16="http://schemas.microsoft.com/office/drawing/2014/main" id="{5FAA6AF2-5C4A-9A2C-EAA1-42825D07D58F}"/>
                </a:ext>
              </a:extLst>
            </p:cNvPr>
            <p:cNvSpPr/>
            <p:nvPr/>
          </p:nvSpPr>
          <p:spPr>
            <a:xfrm>
              <a:off x="3707983" y="3021730"/>
              <a:ext cx="1175583" cy="180000"/>
            </a:xfrm>
            <a:prstGeom prst="roundRect">
              <a:avLst/>
            </a:prstGeom>
            <a:solidFill>
              <a:srgbClr val="6ED6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D8C5558B-339B-A375-A27D-148005E0977C}"/>
              </a:ext>
            </a:extLst>
          </p:cNvPr>
          <p:cNvSpPr/>
          <p:nvPr userDrawn="1"/>
        </p:nvSpPr>
        <p:spPr>
          <a:xfrm>
            <a:off x="8698375" y="5371004"/>
            <a:ext cx="1098087" cy="180000"/>
          </a:xfrm>
          <a:prstGeom prst="roundRect">
            <a:avLst/>
          </a:prstGeom>
          <a:solidFill>
            <a:srgbClr val="DBF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EF1ACBCC-E7E0-0324-8808-ED5BABDE41A5}"/>
              </a:ext>
            </a:extLst>
          </p:cNvPr>
          <p:cNvSpPr/>
          <p:nvPr userDrawn="1"/>
        </p:nvSpPr>
        <p:spPr>
          <a:xfrm>
            <a:off x="9796461" y="5842549"/>
            <a:ext cx="1916113" cy="180000"/>
          </a:xfrm>
          <a:prstGeom prst="roundRect">
            <a:avLst/>
          </a:prstGeom>
          <a:solidFill>
            <a:srgbClr val="DBF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phic 27">
            <a:extLst>
              <a:ext uri="{FF2B5EF4-FFF2-40B4-BE49-F238E27FC236}">
                <a16:creationId xmlns:a16="http://schemas.microsoft.com/office/drawing/2014/main" id="{A0B2BCCC-4427-A3A3-1022-4CA06AC846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1743" y="5326000"/>
            <a:ext cx="258433" cy="258433"/>
          </a:xfrm>
          <a:prstGeom prst="rect">
            <a:avLst/>
          </a:prstGeom>
        </p:spPr>
      </p:pic>
      <p:pic>
        <p:nvPicPr>
          <p:cNvPr id="22" name="Graphic 29">
            <a:extLst>
              <a:ext uri="{FF2B5EF4-FFF2-40B4-BE49-F238E27FC236}">
                <a16:creationId xmlns:a16="http://schemas.microsoft.com/office/drawing/2014/main" id="{E22F09B0-CB52-5410-B008-1A495CCE8B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490" y="4859562"/>
            <a:ext cx="258433" cy="258433"/>
          </a:xfrm>
          <a:prstGeom prst="rect">
            <a:avLst/>
          </a:prstGeom>
        </p:spPr>
      </p:pic>
      <p:pic>
        <p:nvPicPr>
          <p:cNvPr id="23" name="Graphic 31">
            <a:extLst>
              <a:ext uri="{FF2B5EF4-FFF2-40B4-BE49-F238E27FC236}">
                <a16:creationId xmlns:a16="http://schemas.microsoft.com/office/drawing/2014/main" id="{31DDED12-8122-82CF-2BBE-51FEA908FE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97365" y="3909589"/>
            <a:ext cx="258433" cy="258433"/>
          </a:xfrm>
          <a:prstGeom prst="rect">
            <a:avLst/>
          </a:prstGeom>
        </p:spPr>
      </p:pic>
      <p:pic>
        <p:nvPicPr>
          <p:cNvPr id="24" name="Graphic 33">
            <a:extLst>
              <a:ext uri="{FF2B5EF4-FFF2-40B4-BE49-F238E27FC236}">
                <a16:creationId xmlns:a16="http://schemas.microsoft.com/office/drawing/2014/main" id="{D7ECEB80-1564-89FE-43E6-6AAB310DAC0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97366" y="4395310"/>
            <a:ext cx="258433" cy="258433"/>
          </a:xfrm>
          <a:prstGeom prst="rect">
            <a:avLst/>
          </a:prstGeom>
        </p:spPr>
      </p:pic>
      <p:pic>
        <p:nvPicPr>
          <p:cNvPr id="25" name="Graphic 35">
            <a:extLst>
              <a:ext uri="{FF2B5EF4-FFF2-40B4-BE49-F238E27FC236}">
                <a16:creationId xmlns:a16="http://schemas.microsoft.com/office/drawing/2014/main" id="{1636AAFF-9414-6738-A521-D61B788D9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59326" y="5800558"/>
            <a:ext cx="258433" cy="258433"/>
          </a:xfrm>
          <a:prstGeom prst="rect">
            <a:avLst/>
          </a:prstGeom>
        </p:spPr>
      </p:pic>
      <p:pic>
        <p:nvPicPr>
          <p:cNvPr id="26" name="Graphic 37">
            <a:extLst>
              <a:ext uri="{FF2B5EF4-FFF2-40B4-BE49-F238E27FC236}">
                <a16:creationId xmlns:a16="http://schemas.microsoft.com/office/drawing/2014/main" id="{7D1E9D61-5050-360F-B380-57B2A2F791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31694" y="2507951"/>
            <a:ext cx="258433" cy="258433"/>
          </a:xfrm>
          <a:prstGeom prst="rect">
            <a:avLst/>
          </a:prstGeom>
        </p:spPr>
      </p:pic>
      <p:pic>
        <p:nvPicPr>
          <p:cNvPr id="27" name="Graphic 39">
            <a:extLst>
              <a:ext uri="{FF2B5EF4-FFF2-40B4-BE49-F238E27FC236}">
                <a16:creationId xmlns:a16="http://schemas.microsoft.com/office/drawing/2014/main" id="{9C886760-2D80-283B-57E1-886FA3288A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10548" y="2983041"/>
            <a:ext cx="258433" cy="258433"/>
          </a:xfrm>
          <a:prstGeom prst="rect">
            <a:avLst/>
          </a:prstGeom>
        </p:spPr>
      </p:pic>
      <p:pic>
        <p:nvPicPr>
          <p:cNvPr id="28" name="Graphic 40">
            <a:extLst>
              <a:ext uri="{FF2B5EF4-FFF2-40B4-BE49-F238E27FC236}">
                <a16:creationId xmlns:a16="http://schemas.microsoft.com/office/drawing/2014/main" id="{4201305D-932D-71B0-112C-6138044282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09200" y="3457604"/>
            <a:ext cx="258433" cy="258433"/>
          </a:xfrm>
          <a:prstGeom prst="rect">
            <a:avLst/>
          </a:prstGeom>
        </p:spPr>
      </p:pic>
      <p:grpSp>
        <p:nvGrpSpPr>
          <p:cNvPr id="29" name="Group 6">
            <a:extLst>
              <a:ext uri="{FF2B5EF4-FFF2-40B4-BE49-F238E27FC236}">
                <a16:creationId xmlns:a16="http://schemas.microsoft.com/office/drawing/2014/main" id="{AEC4F55C-95F5-853F-3C21-C5BFE99EFCCD}"/>
              </a:ext>
            </a:extLst>
          </p:cNvPr>
          <p:cNvGrpSpPr/>
          <p:nvPr userDrawn="1"/>
        </p:nvGrpSpPr>
        <p:grpSpPr>
          <a:xfrm>
            <a:off x="4503702" y="3496515"/>
            <a:ext cx="540497" cy="180000"/>
            <a:chOff x="4503702" y="3496515"/>
            <a:chExt cx="540497" cy="180000"/>
          </a:xfrm>
        </p:grpSpPr>
        <p:sp>
          <p:nvSpPr>
            <p:cNvPr id="30" name="Rounded Rectangle 16">
              <a:extLst>
                <a:ext uri="{FF2B5EF4-FFF2-40B4-BE49-F238E27FC236}">
                  <a16:creationId xmlns:a16="http://schemas.microsoft.com/office/drawing/2014/main" id="{E7664C3F-A36D-1AC0-BCD3-C9F6AA00345D}"/>
                </a:ext>
              </a:extLst>
            </p:cNvPr>
            <p:cNvSpPr/>
            <p:nvPr/>
          </p:nvSpPr>
          <p:spPr>
            <a:xfrm>
              <a:off x="4503702" y="3496515"/>
              <a:ext cx="540497" cy="180000"/>
            </a:xfrm>
            <a:prstGeom prst="roundRect">
              <a:avLst/>
            </a:prstGeom>
            <a:solidFill>
              <a:srgbClr val="6ED6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ed Rectangle 1">
              <a:extLst>
                <a:ext uri="{FF2B5EF4-FFF2-40B4-BE49-F238E27FC236}">
                  <a16:creationId xmlns:a16="http://schemas.microsoft.com/office/drawing/2014/main" id="{E31DC879-B1A5-E412-4032-4893F4641E39}"/>
                </a:ext>
              </a:extLst>
            </p:cNvPr>
            <p:cNvSpPr/>
            <p:nvPr/>
          </p:nvSpPr>
          <p:spPr>
            <a:xfrm>
              <a:off x="4791920" y="3496515"/>
              <a:ext cx="252279" cy="180000"/>
            </a:xfrm>
            <a:prstGeom prst="roundRect">
              <a:avLst>
                <a:gd name="adj" fmla="val 0"/>
              </a:avLst>
            </a:prstGeom>
            <a:solidFill>
              <a:srgbClr val="6ED6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11">
            <a:extLst>
              <a:ext uri="{FF2B5EF4-FFF2-40B4-BE49-F238E27FC236}">
                <a16:creationId xmlns:a16="http://schemas.microsoft.com/office/drawing/2014/main" id="{CF35E62D-FEA8-1CAA-A57E-B5CE054F16A0}"/>
              </a:ext>
            </a:extLst>
          </p:cNvPr>
          <p:cNvGrpSpPr/>
          <p:nvPr userDrawn="1"/>
        </p:nvGrpSpPr>
        <p:grpSpPr>
          <a:xfrm rot="10800000">
            <a:off x="5044199" y="3496515"/>
            <a:ext cx="540497" cy="180000"/>
            <a:chOff x="4503702" y="3496515"/>
            <a:chExt cx="540497" cy="180000"/>
          </a:xfrm>
        </p:grpSpPr>
        <p:sp>
          <p:nvSpPr>
            <p:cNvPr id="33" name="Rounded Rectangle 17">
              <a:extLst>
                <a:ext uri="{FF2B5EF4-FFF2-40B4-BE49-F238E27FC236}">
                  <a16:creationId xmlns:a16="http://schemas.microsoft.com/office/drawing/2014/main" id="{495FFC75-4801-ADC9-159F-9FB18A27A3B9}"/>
                </a:ext>
              </a:extLst>
            </p:cNvPr>
            <p:cNvSpPr/>
            <p:nvPr/>
          </p:nvSpPr>
          <p:spPr>
            <a:xfrm>
              <a:off x="4503702" y="3496515"/>
              <a:ext cx="540497" cy="180000"/>
            </a:xfrm>
            <a:prstGeom prst="roundRect">
              <a:avLst/>
            </a:prstGeom>
            <a:solidFill>
              <a:srgbClr val="DBF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63C7F6A1-05EF-B708-A895-40F68F08C8B7}"/>
                </a:ext>
              </a:extLst>
            </p:cNvPr>
            <p:cNvSpPr/>
            <p:nvPr/>
          </p:nvSpPr>
          <p:spPr>
            <a:xfrm>
              <a:off x="4791920" y="3496515"/>
              <a:ext cx="252279" cy="180000"/>
            </a:xfrm>
            <a:prstGeom prst="roundRect">
              <a:avLst>
                <a:gd name="adj" fmla="val 0"/>
              </a:avLst>
            </a:prstGeom>
            <a:solidFill>
              <a:srgbClr val="DBF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5" name="Straight Connector 7">
            <a:extLst>
              <a:ext uri="{FF2B5EF4-FFF2-40B4-BE49-F238E27FC236}">
                <a16:creationId xmlns:a16="http://schemas.microsoft.com/office/drawing/2014/main" id="{005F9084-FCB9-6E51-0B7C-10C0B08C8372}"/>
              </a:ext>
            </a:extLst>
          </p:cNvPr>
          <p:cNvCxnSpPr>
            <a:cxnSpLocks/>
          </p:cNvCxnSpPr>
          <p:nvPr userDrawn="1"/>
        </p:nvCxnSpPr>
        <p:spPr>
          <a:xfrm>
            <a:off x="5044200" y="2439865"/>
            <a:ext cx="0" cy="3726950"/>
          </a:xfrm>
          <a:prstGeom prst="line">
            <a:avLst/>
          </a:prstGeom>
          <a:ln w="12700">
            <a:solidFill>
              <a:srgbClr val="A1A5A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FCA18EE-21BB-C338-C79F-19A4050A1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284" y="890718"/>
            <a:ext cx="7407941" cy="4092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2200"/>
            </a:lvl2pPr>
            <a:lvl3pPr marL="914400" indent="0">
              <a:buFontTx/>
              <a:buNone/>
              <a:defRPr sz="2200"/>
            </a:lvl3pPr>
            <a:lvl4pPr marL="1371600" indent="0">
              <a:buFontTx/>
              <a:buNone/>
              <a:defRPr sz="2200"/>
            </a:lvl4pPr>
            <a:lvl5pPr marL="1828800" indent="0">
              <a:buFontTx/>
              <a:buNone/>
              <a:defRPr sz="2200"/>
            </a:lvl5pPr>
          </a:lstStyle>
          <a:p>
            <a:pPr lvl="0"/>
            <a:r>
              <a:rPr lang="en-GB"/>
              <a:t>Platz für </a:t>
            </a:r>
            <a:r>
              <a:rPr lang="en-GB" err="1"/>
              <a:t>einen</a:t>
            </a:r>
            <a:r>
              <a:rPr lang="en-GB"/>
              <a:t> </a:t>
            </a:r>
            <a:r>
              <a:rPr lang="en-GB" err="1"/>
              <a:t>Untertitel</a:t>
            </a:r>
            <a:r>
              <a:rPr lang="en-GB"/>
              <a:t> // 20 Pt.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3BC3AB-5A73-BAB0-CFD4-E3818B550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84" y="481408"/>
            <a:ext cx="7407941" cy="409298"/>
          </a:xfrm>
        </p:spPr>
        <p:txBody>
          <a:bodyPr bIns="0" anchor="t" anchorCtr="0">
            <a:noAutofit/>
          </a:bodyPr>
          <a:lstStyle>
            <a:lvl1pPr>
              <a:defRPr sz="2700"/>
            </a:lvl1pPr>
          </a:lstStyle>
          <a:p>
            <a:r>
              <a:rPr lang="en-GB" err="1"/>
              <a:t>Folientitel</a:t>
            </a:r>
            <a:r>
              <a:rPr lang="en-GB"/>
              <a:t> // 27 Pt.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24853EC-AC34-259D-173B-0A6095C2C5D2}"/>
              </a:ext>
            </a:extLst>
          </p:cNvPr>
          <p:cNvCxnSpPr/>
          <p:nvPr userDrawn="1"/>
        </p:nvCxnSpPr>
        <p:spPr>
          <a:xfrm>
            <a:off x="479425" y="6381750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B28887-9F5F-38CA-44B0-72B65DA90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38118"/>
            <a:ext cx="704997" cy="28157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273A4B-D877-9372-0073-E6189375A4E9}"/>
              </a:ext>
            </a:extLst>
          </p:cNvPr>
          <p:cNvSpPr/>
          <p:nvPr userDrawn="1"/>
        </p:nvSpPr>
        <p:spPr>
          <a:xfrm>
            <a:off x="8366910" y="476250"/>
            <a:ext cx="1930066" cy="19300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/>
              <a:t>INFO: </a:t>
            </a:r>
            <a:r>
              <a:rPr lang="en-US" sz="1200" err="1"/>
              <a:t>Zum</a:t>
            </a:r>
            <a:r>
              <a:rPr lang="en-US" sz="1200"/>
              <a:t> </a:t>
            </a:r>
            <a:r>
              <a:rPr lang="en-US" sz="1200" err="1"/>
              <a:t>Editieren</a:t>
            </a:r>
            <a:r>
              <a:rPr lang="en-US" sz="1200"/>
              <a:t> </a:t>
            </a:r>
            <a:r>
              <a:rPr lang="en-US" sz="1200" err="1"/>
              <a:t>Zeitstrahl</a:t>
            </a:r>
            <a:r>
              <a:rPr lang="en-US" sz="1200"/>
              <a:t> </a:t>
            </a:r>
            <a:r>
              <a:rPr lang="en-US" sz="1200" err="1"/>
              <a:t>aus</a:t>
            </a:r>
            <a:r>
              <a:rPr lang="en-US" sz="1200"/>
              <a:t> dem </a:t>
            </a:r>
            <a:r>
              <a:rPr lang="en-US" sz="1200" err="1"/>
              <a:t>Folienmaster</a:t>
            </a:r>
            <a:r>
              <a:rPr lang="en-US" sz="1200"/>
              <a:t> auf </a:t>
            </a:r>
            <a:r>
              <a:rPr lang="en-US" sz="1200" err="1"/>
              <a:t>eine</a:t>
            </a:r>
            <a:r>
              <a:rPr lang="en-US" sz="1200"/>
              <a:t> </a:t>
            </a:r>
            <a:r>
              <a:rPr lang="en-US" sz="1200" err="1"/>
              <a:t>Inhaltsfolie</a:t>
            </a:r>
            <a:r>
              <a:rPr lang="en-US" sz="1200"/>
              <a:t> </a:t>
            </a:r>
            <a:r>
              <a:rPr lang="en-US" sz="1200" err="1"/>
              <a:t>kopieren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1772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4A3C9BD-0BB0-B8EF-F762-5472A5F545CD}"/>
              </a:ext>
            </a:extLst>
          </p:cNvPr>
          <p:cNvSpPr txBox="1"/>
          <p:nvPr userDrawn="1"/>
        </p:nvSpPr>
        <p:spPr>
          <a:xfrm>
            <a:off x="479426" y="476250"/>
            <a:ext cx="1123314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4400" b="1" spc="10" baseline="0" err="1">
                <a:solidFill>
                  <a:srgbClr val="961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Störer</a:t>
            </a:r>
            <a:endParaRPr lang="en-GB" sz="4400" b="1" spc="10" baseline="0">
              <a:solidFill>
                <a:srgbClr val="961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60D5484A-B499-59F6-3E6A-DFE13F4D56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0C0DC82-07EE-FBBE-D90F-D58DA5C8E3EA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437666" y="1773001"/>
            <a:ext cx="1655999" cy="1655999"/>
          </a:xfrm>
          <a:prstGeom prst="ellipse">
            <a:avLst/>
          </a:prstGeom>
          <a:solidFill>
            <a:srgbClr val="96144B"/>
          </a:solidFill>
        </p:spPr>
        <p:txBody>
          <a:bodyPr lIns="36000" tIns="36000" rIns="36000" bIns="72000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Hier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, um Text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138313C-117A-2E6E-3D18-AB7596D7BA0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325338" y="1938600"/>
            <a:ext cx="1324800" cy="1324800"/>
          </a:xfrm>
          <a:prstGeom prst="ellipse">
            <a:avLst/>
          </a:prstGeom>
          <a:solidFill>
            <a:srgbClr val="96144B"/>
          </a:solidFill>
        </p:spPr>
        <p:txBody>
          <a:bodyPr lIns="36000" tIns="36000" rIns="36000" bIns="72000" anchor="ctr" anchorCtr="0">
            <a:norm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Hier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, um Text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ED4F30F-289C-5E49-0CF2-63F034EADFD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881811" y="1938600"/>
            <a:ext cx="1324800" cy="1324800"/>
          </a:xfrm>
          <a:prstGeom prst="ellipse">
            <a:avLst/>
          </a:prstGeom>
          <a:solidFill>
            <a:srgbClr val="96144B"/>
          </a:solidFill>
        </p:spPr>
        <p:txBody>
          <a:bodyPr lIns="36000" tIns="36000" rIns="36000" bIns="72000" anchor="ctr" anchorCtr="0"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Hier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, um Text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838CB81-FB84-4220-9DBB-4FFD64A5C90E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9438283" y="2104201"/>
            <a:ext cx="993599" cy="993599"/>
          </a:xfrm>
          <a:prstGeom prst="ellipse">
            <a:avLst/>
          </a:prstGeom>
          <a:solidFill>
            <a:srgbClr val="96144B"/>
          </a:solidFill>
        </p:spPr>
        <p:txBody>
          <a:bodyPr lIns="36000" tIns="36000" rIns="36000" bIns="72000" anchor="ctr" anchorCtr="0">
            <a:normAutofit/>
          </a:bodyPr>
          <a:lstStyle>
            <a:lvl1pPr marL="0" indent="0" algn="ctr">
              <a:buFontTx/>
              <a:buNone/>
              <a:defRPr sz="8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Hier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, um Text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3EF3DBBA-FFEE-5F12-9515-93E785BB3F90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1437666" y="3828975"/>
            <a:ext cx="1655999" cy="1655999"/>
          </a:xfrm>
          <a:prstGeom prst="ellipse">
            <a:avLst/>
          </a:prstGeom>
          <a:solidFill>
            <a:srgbClr val="008796"/>
          </a:solidFill>
        </p:spPr>
        <p:txBody>
          <a:bodyPr lIns="36000" tIns="36000" rIns="36000" bIns="72000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Hier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, um Text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72EDC662-B4A4-AD5D-9C59-E4232CE6ADD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325338" y="3994574"/>
            <a:ext cx="1324800" cy="1324800"/>
          </a:xfrm>
          <a:prstGeom prst="ellipse">
            <a:avLst/>
          </a:prstGeom>
          <a:solidFill>
            <a:srgbClr val="008796"/>
          </a:solidFill>
        </p:spPr>
        <p:txBody>
          <a:bodyPr lIns="36000" tIns="36000" rIns="36000" bIns="72000" anchor="ctr" anchorCtr="0">
            <a:norm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Hier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, um Text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58115E4A-7CD7-1ED7-C297-2A2E6871118D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881811" y="3994574"/>
            <a:ext cx="1324800" cy="1324800"/>
          </a:xfrm>
          <a:prstGeom prst="ellipse">
            <a:avLst/>
          </a:prstGeom>
          <a:solidFill>
            <a:schemeClr val="bg2"/>
          </a:solidFill>
        </p:spPr>
        <p:txBody>
          <a:bodyPr lIns="36000" tIns="36000" rIns="36000" bIns="72000" anchor="ctr" anchorCtr="0"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Hier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, um Text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C1459A72-9D24-F301-92D2-7209A507574E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9438283" y="4160175"/>
            <a:ext cx="993599" cy="993599"/>
          </a:xfrm>
          <a:prstGeom prst="ellipse">
            <a:avLst/>
          </a:prstGeom>
          <a:solidFill>
            <a:schemeClr val="bg2"/>
          </a:solidFill>
        </p:spPr>
        <p:txBody>
          <a:bodyPr lIns="36000" tIns="36000" rIns="36000" bIns="72000" anchor="ctr" anchorCtr="0">
            <a:normAutofit/>
          </a:bodyPr>
          <a:lstStyle>
            <a:lvl1pPr marL="0" indent="0" algn="ctr">
              <a:buFontTx/>
              <a:buNone/>
              <a:defRPr sz="8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Hier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, um Text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AC91BC-097E-D7DD-C549-EC53485F265F}"/>
              </a:ext>
            </a:extLst>
          </p:cNvPr>
          <p:cNvSpPr/>
          <p:nvPr userDrawn="1"/>
        </p:nvSpPr>
        <p:spPr>
          <a:xfrm>
            <a:off x="8366910" y="476250"/>
            <a:ext cx="1930066" cy="19300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/>
              <a:t>INFO: </a:t>
            </a:r>
            <a:r>
              <a:rPr lang="en-US" sz="1200" err="1"/>
              <a:t>Zum</a:t>
            </a:r>
            <a:r>
              <a:rPr lang="en-US" sz="1200"/>
              <a:t> </a:t>
            </a:r>
            <a:r>
              <a:rPr lang="en-US" sz="1200" err="1"/>
              <a:t>Editieren</a:t>
            </a:r>
            <a:r>
              <a:rPr lang="en-US" sz="1200"/>
              <a:t> </a:t>
            </a:r>
            <a:r>
              <a:rPr lang="en-US" sz="1200" err="1"/>
              <a:t>Störer</a:t>
            </a:r>
            <a:r>
              <a:rPr lang="en-US" sz="1200"/>
              <a:t> </a:t>
            </a:r>
            <a:r>
              <a:rPr lang="en-US" sz="1200" err="1"/>
              <a:t>aus</a:t>
            </a:r>
            <a:r>
              <a:rPr lang="en-US" sz="1200"/>
              <a:t> dem </a:t>
            </a:r>
            <a:r>
              <a:rPr lang="en-US" sz="1200" err="1"/>
              <a:t>Folienmaster</a:t>
            </a:r>
            <a:r>
              <a:rPr lang="en-US" sz="1200"/>
              <a:t> auf </a:t>
            </a:r>
            <a:r>
              <a:rPr lang="en-US" sz="1200" err="1"/>
              <a:t>eine</a:t>
            </a:r>
            <a:r>
              <a:rPr lang="en-US" sz="1200"/>
              <a:t> </a:t>
            </a:r>
            <a:r>
              <a:rPr lang="en-US" sz="1200" err="1"/>
              <a:t>Inhaltsfolie</a:t>
            </a:r>
            <a:r>
              <a:rPr lang="en-US" sz="1200"/>
              <a:t> </a:t>
            </a:r>
            <a:r>
              <a:rPr lang="en-US" sz="1200" err="1"/>
              <a:t>kopieren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46562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mit Konta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5">
            <a:extLst>
              <a:ext uri="{FF2B5EF4-FFF2-40B4-BE49-F238E27FC236}">
                <a16:creationId xmlns:a16="http://schemas.microsoft.com/office/drawing/2014/main" id="{4760332E-9A18-915D-61B0-7EF52CC69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C8D51C93-0BC2-F873-5796-2A7A76C711F2}"/>
              </a:ext>
            </a:extLst>
          </p:cNvPr>
          <p:cNvCxnSpPr/>
          <p:nvPr userDrawn="1"/>
        </p:nvCxnSpPr>
        <p:spPr>
          <a:xfrm>
            <a:off x="479425" y="4833156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C60B86-2C0F-E0B6-B934-CD41694CD1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1650" y="5549291"/>
            <a:ext cx="3571875" cy="46703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 marL="277200" indent="0">
              <a:buNone/>
              <a:defRPr sz="1600" b="1"/>
            </a:lvl2pPr>
            <a:lvl3pPr marL="554400" indent="0">
              <a:buNone/>
              <a:defRPr sz="1600" b="1"/>
            </a:lvl3pPr>
            <a:lvl4pPr marL="848250" indent="0">
              <a:buNone/>
              <a:defRPr sz="1600" b="1"/>
            </a:lvl4pPr>
            <a:lvl5pPr marL="1148400" indent="0">
              <a:buNone/>
              <a:defRPr sz="1600" b="1"/>
            </a:lvl5pPr>
          </a:lstStyle>
          <a:p>
            <a:pPr lvl="0"/>
            <a:r>
              <a:rPr lang="en-GB"/>
              <a:t>Info 1</a:t>
            </a:r>
            <a:br>
              <a:rPr lang="en-GB"/>
            </a:br>
            <a:r>
              <a:rPr lang="en-GB"/>
              <a:t>Info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4E05B8E-909E-3CF2-0F39-C9D14C64F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1650" y="5158289"/>
            <a:ext cx="3571875" cy="278008"/>
          </a:xfrm>
        </p:spPr>
        <p:txBody>
          <a:bodyPr bIns="0" anchor="t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277200" indent="0">
              <a:buNone/>
              <a:defRPr sz="1600" b="1"/>
            </a:lvl2pPr>
            <a:lvl3pPr marL="554400" indent="0">
              <a:buNone/>
              <a:defRPr sz="1600" b="1"/>
            </a:lvl3pPr>
            <a:lvl4pPr marL="848250" indent="0">
              <a:buNone/>
              <a:defRPr sz="1600" b="1"/>
            </a:lvl4pPr>
            <a:lvl5pPr marL="1148400" indent="0">
              <a:buNone/>
              <a:defRPr sz="1600" b="1"/>
            </a:lvl5pPr>
          </a:lstStyle>
          <a:p>
            <a:pPr lvl="0"/>
            <a:r>
              <a:rPr lang="en-GB" err="1"/>
              <a:t>Vorname</a:t>
            </a:r>
            <a:r>
              <a:rPr lang="en-GB"/>
              <a:t> Name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A42ED00-9CBD-692F-EEDB-8A3CD3F698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1650" y="6072688"/>
            <a:ext cx="3571875" cy="354013"/>
          </a:xfrm>
        </p:spPr>
        <p:txBody>
          <a:bodyPr bIns="0" anchor="b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277200" indent="0">
              <a:buNone/>
              <a:defRPr sz="1600" b="1"/>
            </a:lvl2pPr>
            <a:lvl3pPr marL="554400" indent="0">
              <a:buNone/>
              <a:defRPr sz="1600" b="1"/>
            </a:lvl3pPr>
            <a:lvl4pPr marL="848250" indent="0">
              <a:buNone/>
              <a:defRPr sz="1600" b="1"/>
            </a:lvl4pPr>
            <a:lvl5pPr marL="1148400" indent="0">
              <a:buNone/>
              <a:defRPr sz="1600" b="1"/>
            </a:lvl5pPr>
          </a:lstStyle>
          <a:p>
            <a:pPr lvl="0"/>
            <a:r>
              <a:rPr lang="en-GB"/>
              <a:t>Email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0ABA25E-C24D-E42F-40B9-67A77C5A2CA5}"/>
              </a:ext>
            </a:extLst>
          </p:cNvPr>
          <p:cNvSpPr txBox="1"/>
          <p:nvPr userDrawn="1"/>
        </p:nvSpPr>
        <p:spPr>
          <a:xfrm>
            <a:off x="479425" y="5171737"/>
            <a:ext cx="3574800" cy="27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1600" b="1"/>
              <a:t>Plusnet GmbH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23FB2C5-FF34-C9D9-FDF0-336DF862CEB9}"/>
              </a:ext>
            </a:extLst>
          </p:cNvPr>
          <p:cNvSpPr txBox="1"/>
          <p:nvPr userDrawn="1"/>
        </p:nvSpPr>
        <p:spPr>
          <a:xfrm>
            <a:off x="479425" y="5549291"/>
            <a:ext cx="3571875" cy="537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4000"/>
              </a:lnSpc>
            </a:pPr>
            <a:r>
              <a:rPr lang="en-GB" sz="1600"/>
              <a:t>Rudi </a:t>
            </a:r>
            <a:r>
              <a:rPr lang="en-GB" sz="1600" err="1"/>
              <a:t>Conin-Straße</a:t>
            </a:r>
            <a:r>
              <a:rPr lang="en-GB" sz="1600"/>
              <a:t> 5a</a:t>
            </a:r>
            <a:br>
              <a:rPr lang="en-GB" sz="1600"/>
            </a:br>
            <a:r>
              <a:rPr lang="en-GB" sz="1600"/>
              <a:t>50829 Köln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776FDCA-7D5B-96A6-1256-0FEA8B18CD76}"/>
              </a:ext>
            </a:extLst>
          </p:cNvPr>
          <p:cNvSpPr txBox="1"/>
          <p:nvPr userDrawn="1"/>
        </p:nvSpPr>
        <p:spPr>
          <a:xfrm>
            <a:off x="479425" y="6172712"/>
            <a:ext cx="357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1600" b="1">
                <a:solidFill>
                  <a:schemeClr val="bg2"/>
                </a:solidFill>
                <a:hlinkClick r:id="rId4"/>
              </a:rPr>
              <a:t>www.plusnet.de</a:t>
            </a:r>
            <a:endParaRPr lang="en-GB" sz="1600" b="1">
              <a:solidFill>
                <a:schemeClr val="bg2"/>
              </a:solidFill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5757656A-EB2A-AE2F-62A9-94880E2AFD41}"/>
              </a:ext>
            </a:extLst>
          </p:cNvPr>
          <p:cNvSpPr txBox="1"/>
          <p:nvPr userDrawn="1"/>
        </p:nvSpPr>
        <p:spPr>
          <a:xfrm>
            <a:off x="435418" y="3374994"/>
            <a:ext cx="1123314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6000" b="1" spc="10" baseline="0" err="1">
                <a:solidFill>
                  <a:srgbClr val="961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endParaRPr lang="en-GB" sz="6000" b="1" spc="10" baseline="0">
              <a:solidFill>
                <a:srgbClr val="961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mit Kontakt - editier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D776FDCA-7D5B-96A6-1256-0FEA8B18CD76}"/>
              </a:ext>
            </a:extLst>
          </p:cNvPr>
          <p:cNvSpPr txBox="1"/>
          <p:nvPr userDrawn="1"/>
        </p:nvSpPr>
        <p:spPr>
          <a:xfrm>
            <a:off x="479425" y="6172712"/>
            <a:ext cx="357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1600" b="1">
                <a:solidFill>
                  <a:schemeClr val="bg2"/>
                </a:solidFill>
                <a:hlinkClick r:id="rId2"/>
              </a:rPr>
              <a:t>www.plusnet.de</a:t>
            </a:r>
            <a:endParaRPr lang="en-GB" sz="1600" b="1">
              <a:solidFill>
                <a:schemeClr val="bg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760332E-9A18-915D-61B0-7EF52CC69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57656A-EB2A-AE2F-62A9-94880E2AFD41}"/>
              </a:ext>
            </a:extLst>
          </p:cNvPr>
          <p:cNvSpPr txBox="1"/>
          <p:nvPr userDrawn="1"/>
        </p:nvSpPr>
        <p:spPr>
          <a:xfrm>
            <a:off x="435418" y="3374994"/>
            <a:ext cx="1123314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6000" b="1" spc="10" baseline="0" err="1">
                <a:solidFill>
                  <a:srgbClr val="961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endParaRPr lang="en-GB" sz="6000" b="1" spc="10" baseline="0">
              <a:solidFill>
                <a:srgbClr val="961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D51C93-0BC2-F873-5796-2A7A76C711F2}"/>
              </a:ext>
            </a:extLst>
          </p:cNvPr>
          <p:cNvCxnSpPr/>
          <p:nvPr userDrawn="1"/>
        </p:nvCxnSpPr>
        <p:spPr>
          <a:xfrm>
            <a:off x="479425" y="4833156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EC60B86-2C0F-E0B6-B934-CD41694CD1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1650" y="5549291"/>
            <a:ext cx="3571875" cy="46703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 marL="277200" indent="0">
              <a:buNone/>
              <a:defRPr sz="1600" b="1"/>
            </a:lvl2pPr>
            <a:lvl3pPr marL="554400" indent="0">
              <a:buNone/>
              <a:defRPr sz="1600" b="1"/>
            </a:lvl3pPr>
            <a:lvl4pPr marL="848250" indent="0">
              <a:buNone/>
              <a:defRPr sz="1600" b="1"/>
            </a:lvl4pPr>
            <a:lvl5pPr marL="1148400" indent="0">
              <a:buNone/>
              <a:defRPr sz="1600" b="1"/>
            </a:lvl5pPr>
          </a:lstStyle>
          <a:p>
            <a:pPr lvl="0"/>
            <a:r>
              <a:rPr lang="en-GB"/>
              <a:t>Info 1</a:t>
            </a:r>
            <a:br>
              <a:rPr lang="en-GB"/>
            </a:br>
            <a:r>
              <a:rPr lang="en-GB"/>
              <a:t>Info 2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84E05B8E-909E-3CF2-0F39-C9D14C64F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1650" y="5158289"/>
            <a:ext cx="3571875" cy="278008"/>
          </a:xfrm>
        </p:spPr>
        <p:txBody>
          <a:bodyPr bIns="0" anchor="t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277200" indent="0">
              <a:buNone/>
              <a:defRPr sz="1600" b="1"/>
            </a:lvl2pPr>
            <a:lvl3pPr marL="554400" indent="0">
              <a:buNone/>
              <a:defRPr sz="1600" b="1"/>
            </a:lvl3pPr>
            <a:lvl4pPr marL="848250" indent="0">
              <a:buNone/>
              <a:defRPr sz="1600" b="1"/>
            </a:lvl4pPr>
            <a:lvl5pPr marL="1148400" indent="0">
              <a:buNone/>
              <a:defRPr sz="1600" b="1"/>
            </a:lvl5pPr>
          </a:lstStyle>
          <a:p>
            <a:pPr lvl="0"/>
            <a:r>
              <a:rPr lang="en-GB" err="1"/>
              <a:t>Vorname</a:t>
            </a:r>
            <a:r>
              <a:rPr lang="en-GB"/>
              <a:t> Name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A42ED00-9CBD-692F-EEDB-8A3CD3F698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1650" y="6072688"/>
            <a:ext cx="3571875" cy="354013"/>
          </a:xfrm>
        </p:spPr>
        <p:txBody>
          <a:bodyPr bIns="0" anchor="b"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277200" indent="0">
              <a:buNone/>
              <a:defRPr sz="1600" b="1"/>
            </a:lvl2pPr>
            <a:lvl3pPr marL="554400" indent="0">
              <a:buNone/>
              <a:defRPr sz="1600" b="1"/>
            </a:lvl3pPr>
            <a:lvl4pPr marL="848250" indent="0">
              <a:buNone/>
              <a:defRPr sz="1600" b="1"/>
            </a:lvl4pPr>
            <a:lvl5pPr marL="1148400" indent="0">
              <a:buNone/>
              <a:defRPr sz="1600" b="1"/>
            </a:lvl5pPr>
          </a:lstStyle>
          <a:p>
            <a:pPr lvl="0"/>
            <a:r>
              <a:rPr lang="en-GB"/>
              <a:t>Email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B9C9BD-7C65-F347-90D2-64BDC33C96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227" y="5549291"/>
            <a:ext cx="3574800" cy="540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600" b="0" spc="0"/>
            </a:lvl1pPr>
            <a:lvl2pPr marL="277200" indent="0">
              <a:buNone/>
              <a:defRPr sz="1600" b="1"/>
            </a:lvl2pPr>
            <a:lvl3pPr marL="554400" indent="0">
              <a:buNone/>
              <a:defRPr sz="1600" b="1"/>
            </a:lvl3pPr>
            <a:lvl4pPr marL="848250" indent="0">
              <a:buNone/>
              <a:defRPr sz="1600" b="1"/>
            </a:lvl4pPr>
            <a:lvl5pPr marL="1148400" indent="0">
              <a:buNone/>
              <a:defRPr sz="1600" b="1"/>
            </a:lvl5pPr>
          </a:lstStyle>
          <a:p>
            <a:pPr lvl="0"/>
            <a:r>
              <a:rPr lang="en-GB" sz="1600"/>
              <a:t>Rudi </a:t>
            </a:r>
            <a:r>
              <a:rPr lang="en-GB" sz="1600" err="1"/>
              <a:t>Conin-Straße</a:t>
            </a:r>
            <a:r>
              <a:rPr lang="en-GB" sz="1600"/>
              <a:t> 5a</a:t>
            </a:r>
            <a:br>
              <a:rPr lang="en-GB" sz="1600"/>
            </a:br>
            <a:r>
              <a:rPr lang="en-GB" sz="1600"/>
              <a:t>50829 Köln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78C8353-CC13-1439-6F5D-BFB309EE9C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3228" y="5158289"/>
            <a:ext cx="3571875" cy="278008"/>
          </a:xfrm>
        </p:spPr>
        <p:txBody>
          <a:bodyPr bIns="0" anchor="t">
            <a:noAutofit/>
          </a:bodyPr>
          <a:lstStyle>
            <a:lvl1pPr marL="0" indent="0">
              <a:buNone/>
              <a:defRPr sz="1600" b="1" spc="0">
                <a:solidFill>
                  <a:schemeClr val="tx1"/>
                </a:solidFill>
              </a:defRPr>
            </a:lvl1pPr>
            <a:lvl2pPr marL="277200" indent="0">
              <a:buNone/>
              <a:defRPr sz="1600" b="1"/>
            </a:lvl2pPr>
            <a:lvl3pPr marL="554400" indent="0">
              <a:buNone/>
              <a:defRPr sz="1600" b="1"/>
            </a:lvl3pPr>
            <a:lvl4pPr marL="848250" indent="0">
              <a:buNone/>
              <a:defRPr sz="1600" b="1"/>
            </a:lvl4pPr>
            <a:lvl5pPr marL="1148400" indent="0">
              <a:buNone/>
              <a:defRPr sz="1600" b="1"/>
            </a:lvl5pPr>
          </a:lstStyle>
          <a:p>
            <a:pPr lvl="0"/>
            <a:r>
              <a:rPr lang="en-GB" sz="1600" b="1" err="1"/>
              <a:t>Plusnet</a:t>
            </a:r>
            <a:r>
              <a:rPr lang="en-GB" sz="1600" b="1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711813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titel | Logo auf 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49AB28-FFCA-2381-B6F1-7867305B0D7F}"/>
              </a:ext>
            </a:extLst>
          </p:cNvPr>
          <p:cNvCxnSpPr>
            <a:cxnSpLocks/>
          </p:cNvCxnSpPr>
          <p:nvPr userDrawn="1"/>
        </p:nvCxnSpPr>
        <p:spPr>
          <a:xfrm>
            <a:off x="479425" y="5879712"/>
            <a:ext cx="112331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1A04CA-AA5D-A718-8830-22FA462D986F}"/>
              </a:ext>
            </a:extLst>
          </p:cNvPr>
          <p:cNvCxnSpPr>
            <a:cxnSpLocks/>
          </p:cNvCxnSpPr>
          <p:nvPr userDrawn="1"/>
        </p:nvCxnSpPr>
        <p:spPr>
          <a:xfrm>
            <a:off x="9120337" y="6336683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BB921D-2069-415D-490F-6B672F3F2207}"/>
              </a:ext>
            </a:extLst>
          </p:cNvPr>
          <p:cNvCxnSpPr>
            <a:cxnSpLocks/>
          </p:cNvCxnSpPr>
          <p:nvPr userDrawn="1"/>
        </p:nvCxnSpPr>
        <p:spPr>
          <a:xfrm>
            <a:off x="9007200" y="6235238"/>
            <a:ext cx="0" cy="1620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DCDC18-D7CB-08ED-9E8C-F72695287AFD}"/>
              </a:ext>
            </a:extLst>
          </p:cNvPr>
          <p:cNvSpPr txBox="1"/>
          <p:nvPr userDrawn="1"/>
        </p:nvSpPr>
        <p:spPr>
          <a:xfrm>
            <a:off x="8140702" y="6181825"/>
            <a:ext cx="753362" cy="259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600" b="1"/>
              <a:t>Plusnet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497787-AAD0-B7A4-A863-BF1B1C5E888B}"/>
              </a:ext>
            </a:extLst>
          </p:cNvPr>
          <p:cNvSpPr txBox="1"/>
          <p:nvPr userDrawn="1"/>
        </p:nvSpPr>
        <p:spPr>
          <a:xfrm>
            <a:off x="9120338" y="6193399"/>
            <a:ext cx="26453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1600" spc="10" baseline="0"/>
              <a:t>Ein Unternehmen der EnBW</a:t>
            </a:r>
          </a:p>
        </p:txBody>
      </p:sp>
      <p:pic>
        <p:nvPicPr>
          <p:cNvPr id="9" name="Graphic 32">
            <a:extLst>
              <a:ext uri="{FF2B5EF4-FFF2-40B4-BE49-F238E27FC236}">
                <a16:creationId xmlns:a16="http://schemas.microsoft.com/office/drawing/2014/main" id="{A837E4F0-6FB8-461D-1064-7AC4B47FE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44241" y="2184400"/>
            <a:ext cx="5297512" cy="18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07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titel | Logo auf Bordeaux">
    <p:bg>
      <p:bgPr>
        <a:solidFill>
          <a:srgbClr val="961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>
            <a:extLst>
              <a:ext uri="{FF2B5EF4-FFF2-40B4-BE49-F238E27FC236}">
                <a16:creationId xmlns:a16="http://schemas.microsoft.com/office/drawing/2014/main" id="{A42E9262-D13D-D7CA-659F-C53239981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34080" y="2153920"/>
            <a:ext cx="5307672" cy="1876104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06C638-4DEF-5B3E-B4D9-B7F704BBBE01}"/>
              </a:ext>
            </a:extLst>
          </p:cNvPr>
          <p:cNvCxnSpPr>
            <a:cxnSpLocks/>
          </p:cNvCxnSpPr>
          <p:nvPr userDrawn="1"/>
        </p:nvCxnSpPr>
        <p:spPr>
          <a:xfrm>
            <a:off x="479425" y="5879712"/>
            <a:ext cx="112331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C51531-7779-D0DD-5920-FA1E1DB6F9A6}"/>
              </a:ext>
            </a:extLst>
          </p:cNvPr>
          <p:cNvCxnSpPr>
            <a:cxnSpLocks/>
          </p:cNvCxnSpPr>
          <p:nvPr userDrawn="1"/>
        </p:nvCxnSpPr>
        <p:spPr>
          <a:xfrm>
            <a:off x="9120337" y="6336683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54C7B8-08C8-849D-1FCA-884C67275423}"/>
              </a:ext>
            </a:extLst>
          </p:cNvPr>
          <p:cNvSpPr txBox="1"/>
          <p:nvPr userDrawn="1"/>
        </p:nvSpPr>
        <p:spPr>
          <a:xfrm>
            <a:off x="8140702" y="6181825"/>
            <a:ext cx="753362" cy="259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600" b="1">
                <a:solidFill>
                  <a:schemeClr val="bg1"/>
                </a:solidFill>
              </a:rPr>
              <a:t>Plusnet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10FD2-1C0B-4739-2D45-DB93DF3040B8}"/>
              </a:ext>
            </a:extLst>
          </p:cNvPr>
          <p:cNvSpPr txBox="1"/>
          <p:nvPr userDrawn="1"/>
        </p:nvSpPr>
        <p:spPr>
          <a:xfrm>
            <a:off x="9120338" y="6193399"/>
            <a:ext cx="26453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1600" spc="10" baseline="0">
                <a:solidFill>
                  <a:schemeClr val="bg1"/>
                </a:solidFill>
              </a:rPr>
              <a:t>Ein Unternehmen der EnBW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2DA05C-F0B0-8E2D-4A11-9AE05C18B598}"/>
              </a:ext>
            </a:extLst>
          </p:cNvPr>
          <p:cNvCxnSpPr>
            <a:cxnSpLocks/>
          </p:cNvCxnSpPr>
          <p:nvPr userDrawn="1"/>
        </p:nvCxnSpPr>
        <p:spPr>
          <a:xfrm>
            <a:off x="9007200" y="6235238"/>
            <a:ext cx="0" cy="1620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838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2D7DAA7-41ED-6CDF-720E-55E654C42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3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Employ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de-DE"/>
              <a:t>Arbeitgeber</a:t>
            </a:r>
            <a:r>
              <a:rPr lang="mr-IN"/>
              <a:t>“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3790CC-FBA0-4E14-6D92-BC206D99A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BD7BF4D-E87B-8443-B83A-A4ADAC55EE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" y="915"/>
            <a:ext cx="5967408" cy="6856170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2742988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|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140454"/>
            <a:ext cx="9317038" cy="1736469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981076"/>
            <a:ext cx="9317038" cy="3159380"/>
          </a:xfrm>
        </p:spPr>
        <p:txBody>
          <a:bodyPr bIns="360000" anchor="b" anchorCtr="0"/>
          <a:lstStyle>
            <a:lvl1pPr algn="l">
              <a:defRPr sz="60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60 Pt.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5EA7774-946C-5700-D419-0877EDEE8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8FE503-9A7A-917D-4E4A-A4F9AB67E0AF}"/>
              </a:ext>
            </a:extLst>
          </p:cNvPr>
          <p:cNvCxnSpPr>
            <a:cxnSpLocks/>
          </p:cNvCxnSpPr>
          <p:nvPr userDrawn="1"/>
        </p:nvCxnSpPr>
        <p:spPr>
          <a:xfrm>
            <a:off x="9120337" y="6336683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19AEF7-E877-3494-D166-8F049180FF67}"/>
              </a:ext>
            </a:extLst>
          </p:cNvPr>
          <p:cNvCxnSpPr>
            <a:cxnSpLocks/>
          </p:cNvCxnSpPr>
          <p:nvPr userDrawn="1"/>
        </p:nvCxnSpPr>
        <p:spPr>
          <a:xfrm>
            <a:off x="9007200" y="6235238"/>
            <a:ext cx="0" cy="1620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C104F6-24D4-5D90-CB29-E33419337F11}"/>
              </a:ext>
            </a:extLst>
          </p:cNvPr>
          <p:cNvSpPr txBox="1"/>
          <p:nvPr userDrawn="1"/>
        </p:nvSpPr>
        <p:spPr>
          <a:xfrm>
            <a:off x="8140702" y="6181825"/>
            <a:ext cx="753362" cy="259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600" b="1"/>
              <a:t>Plusnet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8E02F-65E3-FF78-9BBD-B248E340DD13}"/>
              </a:ext>
            </a:extLst>
          </p:cNvPr>
          <p:cNvSpPr txBox="1"/>
          <p:nvPr userDrawn="1"/>
        </p:nvSpPr>
        <p:spPr>
          <a:xfrm>
            <a:off x="9120338" y="6193399"/>
            <a:ext cx="26453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1600" spc="10" baseline="0"/>
              <a:t>Ein Unternehmen der EnBW</a:t>
            </a:r>
          </a:p>
        </p:txBody>
      </p:sp>
    </p:spTree>
    <p:extLst>
      <p:ext uri="{BB962C8B-B14F-4D97-AF65-F5344CB8AC3E}">
        <p14:creationId xmlns:p14="http://schemas.microsoft.com/office/powerpoint/2010/main" val="2452267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Employ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de-DE"/>
              <a:t>Arbeitgeber</a:t>
            </a:r>
            <a:r>
              <a:rPr lang="mr-IN"/>
              <a:t>“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3790CC-FBA0-4E14-6D92-BC206D99A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AD64F9B-54D0-EF99-A1BD-99E4642439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6"/>
            <a:ext cx="5967405" cy="6856167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1401249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de-DE"/>
              <a:t>Wirtschaft</a:t>
            </a:r>
            <a:r>
              <a:rPr lang="mr-IN"/>
              <a:t>“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695761-C80A-E3EC-4F1D-B8F06857B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9F145-594C-8FA2-063E-AA4A32293F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3"/>
            <a:ext cx="5967411" cy="6856174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1192626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Indust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de-DE"/>
              <a:t>Industrie</a:t>
            </a:r>
            <a:r>
              <a:rPr lang="mr-IN"/>
              <a:t>“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7FACAD8-0998-91CF-1A1C-1AFAF84DC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BC7F3-0DD1-4071-4E5A-03D551A551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3"/>
            <a:ext cx="5967411" cy="6856174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</p:spTree>
    <p:extLst>
      <p:ext uri="{BB962C8B-B14F-4D97-AF65-F5344CB8AC3E}">
        <p14:creationId xmlns:p14="http://schemas.microsoft.com/office/powerpoint/2010/main" val="2945651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| K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E804-0623-F945-26E6-8E365BD7A8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4589" y="1106742"/>
            <a:ext cx="5487986" cy="3033713"/>
          </a:xfrm>
        </p:spPr>
        <p:txBody>
          <a:bodyPr bIns="360000"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GB" err="1"/>
              <a:t>Titel</a:t>
            </a:r>
            <a:r>
              <a:rPr lang="en-GB"/>
              <a:t> der </a:t>
            </a:r>
            <a:r>
              <a:rPr lang="en-GB" err="1"/>
              <a:t>Präsentation</a:t>
            </a:r>
            <a:r>
              <a:rPr lang="en-GB"/>
              <a:t> // </a:t>
            </a:r>
            <a:r>
              <a:rPr lang="en-GB" err="1"/>
              <a:t>Motiv</a:t>
            </a:r>
            <a:r>
              <a:rPr lang="en-GB"/>
              <a:t> </a:t>
            </a:r>
            <a:r>
              <a:rPr lang="bg-BG"/>
              <a:t>„</a:t>
            </a:r>
            <a:r>
              <a:rPr lang="de-DE"/>
              <a:t>KMU</a:t>
            </a:r>
            <a:r>
              <a:rPr lang="mr-IN"/>
              <a:t>“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695761-C80A-E3EC-4F1D-B8F06857B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03556" y="476247"/>
            <a:ext cx="1506035" cy="522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9F145-594C-8FA2-063E-AA4A32293F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3"/>
            <a:ext cx="5967411" cy="6856174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9223A6DD-E0B6-FBD6-1229-B32F719F48FE}"/>
              </a:ext>
            </a:extLst>
          </p:cNvPr>
          <p:cNvCxnSpPr>
            <a:cxnSpLocks/>
          </p:cNvCxnSpPr>
          <p:nvPr userDrawn="1"/>
        </p:nvCxnSpPr>
        <p:spPr>
          <a:xfrm>
            <a:off x="9764287" y="637102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ECCDC6B6-6A8F-B443-56FB-744D3727CF30}"/>
              </a:ext>
            </a:extLst>
          </p:cNvPr>
          <p:cNvCxnSpPr>
            <a:cxnSpLocks/>
          </p:cNvCxnSpPr>
          <p:nvPr userDrawn="1"/>
        </p:nvCxnSpPr>
        <p:spPr>
          <a:xfrm>
            <a:off x="9651150" y="6266407"/>
            <a:ext cx="0" cy="11534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56012EA7-14A2-1482-9504-F3C0D0F4475C}"/>
              </a:ext>
            </a:extLst>
          </p:cNvPr>
          <p:cNvSpPr txBox="1"/>
          <p:nvPr userDrawn="1"/>
        </p:nvSpPr>
        <p:spPr>
          <a:xfrm>
            <a:off x="8981772" y="6216169"/>
            <a:ext cx="556242" cy="19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</a:pPr>
            <a:r>
              <a:rPr lang="en-GB" sz="1200" b="1">
                <a:solidFill>
                  <a:schemeClr val="tx1"/>
                </a:solidFill>
              </a:rPr>
              <a:t>Plusnet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2826EA9-DA9D-E3E5-AFB9-09A9E70650AE}"/>
              </a:ext>
            </a:extLst>
          </p:cNvPr>
          <p:cNvSpPr txBox="1"/>
          <p:nvPr userDrawn="1"/>
        </p:nvSpPr>
        <p:spPr>
          <a:xfrm>
            <a:off x="9764288" y="6227743"/>
            <a:ext cx="19672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n-GB" sz="1200" spc="10" baseline="0" err="1">
                <a:solidFill>
                  <a:schemeClr val="tx1"/>
                </a:solidFill>
              </a:rPr>
              <a:t>Ein</a:t>
            </a:r>
            <a:r>
              <a:rPr lang="en-GB" sz="1200" spc="10" baseline="0">
                <a:solidFill>
                  <a:schemeClr val="tx1"/>
                </a:solidFill>
              </a:rPr>
              <a:t> </a:t>
            </a:r>
            <a:r>
              <a:rPr lang="en-GB" sz="1200" spc="10" baseline="0" err="1">
                <a:solidFill>
                  <a:schemeClr val="tx1"/>
                </a:solidFill>
              </a:rPr>
              <a:t>Unternehmen</a:t>
            </a:r>
            <a:r>
              <a:rPr lang="en-GB" sz="1200" spc="10" baseline="0">
                <a:solidFill>
                  <a:schemeClr val="tx1"/>
                </a:solidFill>
              </a:rPr>
              <a:t> der EnBW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5FF877-032C-D85C-C6F7-24E470146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4588" y="4140455"/>
            <a:ext cx="5487987" cy="1038584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Klicken</a:t>
            </a:r>
            <a:r>
              <a:rPr lang="en-GB"/>
              <a:t> Sie </a:t>
            </a:r>
            <a:r>
              <a:rPr lang="en-GB" err="1"/>
              <a:t>hier</a:t>
            </a:r>
            <a:r>
              <a:rPr lang="en-GB"/>
              <a:t>, um den </a:t>
            </a:r>
            <a:r>
              <a:rPr lang="en-GB" err="1"/>
              <a:t>Untertitel</a:t>
            </a:r>
            <a:r>
              <a:rPr lang="en-GB"/>
              <a:t> </a:t>
            </a:r>
            <a:r>
              <a:rPr lang="en-GB" err="1"/>
              <a:t>zu</a:t>
            </a:r>
            <a:r>
              <a:rPr lang="en-GB"/>
              <a:t> </a:t>
            </a:r>
            <a:r>
              <a:rPr lang="en-GB" err="1"/>
              <a:t>bearbeiten</a:t>
            </a:r>
            <a:r>
              <a:rPr lang="en-GB"/>
              <a:t> // 27 Pt.</a:t>
            </a: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224588" y="5400087"/>
            <a:ext cx="5485003" cy="605807"/>
          </a:xfrm>
        </p:spPr>
        <p:txBody>
          <a:bodyPr wrap="square">
            <a:spAutoFit/>
          </a:bodyPr>
          <a:lstStyle>
            <a:lvl1pPr marL="0" indent="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None/>
              <a:defRPr sz="1400"/>
            </a:lvl1pPr>
          </a:lstStyle>
          <a:p>
            <a:pPr lvl="0"/>
            <a:r>
              <a:rPr lang="de-DE"/>
              <a:t>Max Mustermann / Funktion oder Bereich / Bereich / </a:t>
            </a:r>
          </a:p>
          <a:p>
            <a:pPr lvl="0"/>
            <a:r>
              <a:rPr lang="de-DE"/>
              <a:t>Köln, TT. Monat YYYY // 14 Pt.</a:t>
            </a: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6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4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2A7012-BF8B-F239-D42B-E913E342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82779"/>
            <a:ext cx="9317039" cy="94408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de-DE" noProof="0"/>
              <a:t>Klicken Sie hier, um den Titel zu bearbeiten // 27 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2CD12-FF15-FAF3-2E62-9BD3828E3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65288"/>
            <a:ext cx="11233150" cy="454959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de-DE" noProof="0"/>
              <a:t>Klicken Sie hier, um Text zu bearbeiten // 16 Pt.</a:t>
            </a:r>
          </a:p>
          <a:p>
            <a:pPr lvl="1"/>
            <a:r>
              <a:rPr lang="de-DE" noProof="0"/>
              <a:t>Zweite Ebene // 16 Pt.</a:t>
            </a:r>
          </a:p>
          <a:p>
            <a:pPr lvl="2"/>
            <a:r>
              <a:rPr lang="de-DE" noProof="0"/>
              <a:t>Dritte Ebene // 16 Pt.</a:t>
            </a:r>
          </a:p>
          <a:p>
            <a:pPr lvl="3"/>
            <a:r>
              <a:rPr lang="de-DE" noProof="0"/>
              <a:t>Vierte Ebene // 16 Pt.</a:t>
            </a:r>
          </a:p>
          <a:p>
            <a:pPr lvl="4"/>
            <a:r>
              <a:rPr lang="de-DE" noProof="0"/>
              <a:t>Fünfte Ebene // 13 Pt.</a:t>
            </a:r>
          </a:p>
          <a:p>
            <a:pPr lvl="5"/>
            <a:r>
              <a:rPr lang="de-DE" noProof="0"/>
              <a:t>Sechste Ebene // 12 Pt.</a:t>
            </a:r>
          </a:p>
          <a:p>
            <a:pPr lvl="6"/>
            <a:r>
              <a:rPr lang="de-DE" noProof="0"/>
              <a:t>Siebte Ebene // 10,5 Pt.</a:t>
            </a:r>
          </a:p>
          <a:p>
            <a:pPr lvl="7"/>
            <a:r>
              <a:rPr lang="de-DE" noProof="0"/>
              <a:t>Achte Ebene // 8 Pt.</a:t>
            </a:r>
          </a:p>
          <a:p>
            <a:pPr lvl="8"/>
            <a:r>
              <a:rPr lang="de-DE" noProof="0"/>
              <a:t>Neunte Ebene // 7 Pt.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F954E72-7640-20C3-B199-223F62603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577" y="6419329"/>
            <a:ext cx="704997" cy="2815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F72AC1-C133-184B-B94E-396193DAD64C}" type="slidenum">
              <a:rPr lang="de-DE" noProof="0" smtClean="0"/>
              <a:pPr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69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24" r:id="rId3"/>
    <p:sldLayoutId id="2147483725" r:id="rId4"/>
    <p:sldLayoutId id="2147483665" r:id="rId5"/>
    <p:sldLayoutId id="2147483723" r:id="rId6"/>
    <p:sldLayoutId id="2147483696" r:id="rId7"/>
    <p:sldLayoutId id="2147483722" r:id="rId8"/>
    <p:sldLayoutId id="2147483720" r:id="rId9"/>
    <p:sldLayoutId id="2147483721" r:id="rId10"/>
    <p:sldLayoutId id="2147483719" r:id="rId11"/>
    <p:sldLayoutId id="2147483698" r:id="rId12"/>
    <p:sldLayoutId id="2147483695" r:id="rId13"/>
    <p:sldLayoutId id="2147483728" r:id="rId14"/>
    <p:sldLayoutId id="2147483731" r:id="rId15"/>
    <p:sldLayoutId id="2147483652" r:id="rId16"/>
    <p:sldLayoutId id="2147483667" r:id="rId17"/>
    <p:sldLayoutId id="2147483650" r:id="rId18"/>
    <p:sldLayoutId id="2147483666" r:id="rId19"/>
    <p:sldLayoutId id="2147483726" r:id="rId20"/>
    <p:sldLayoutId id="2147483744" r:id="rId21"/>
    <p:sldLayoutId id="2147483653" r:id="rId22"/>
    <p:sldLayoutId id="2147483717" r:id="rId23"/>
    <p:sldLayoutId id="2147483684" r:id="rId24"/>
    <p:sldLayoutId id="2147483716" r:id="rId25"/>
    <p:sldLayoutId id="2147483676" r:id="rId26"/>
    <p:sldLayoutId id="2147483669" r:id="rId27"/>
    <p:sldLayoutId id="2147483708" r:id="rId28"/>
    <p:sldLayoutId id="2147483706" r:id="rId29"/>
    <p:sldLayoutId id="2147483707" r:id="rId30"/>
    <p:sldLayoutId id="2147483685" r:id="rId31"/>
    <p:sldLayoutId id="2147483686" r:id="rId32"/>
    <p:sldLayoutId id="2147483687" r:id="rId33"/>
    <p:sldLayoutId id="2147483673" r:id="rId34"/>
    <p:sldLayoutId id="2147483670" r:id="rId35"/>
    <p:sldLayoutId id="2147483674" r:id="rId36"/>
    <p:sldLayoutId id="2147483672" r:id="rId37"/>
    <p:sldLayoutId id="2147483715" r:id="rId38"/>
    <p:sldLayoutId id="2147483705" r:id="rId39"/>
    <p:sldLayoutId id="2147483727" r:id="rId40"/>
    <p:sldLayoutId id="2147483709" r:id="rId41"/>
    <p:sldLayoutId id="2147483710" r:id="rId42"/>
    <p:sldLayoutId id="2147483683" r:id="rId43"/>
    <p:sldLayoutId id="2147483730" r:id="rId44"/>
    <p:sldLayoutId id="2147483679" r:id="rId45"/>
    <p:sldLayoutId id="2147483680" r:id="rId46"/>
    <p:sldLayoutId id="2147483675" r:id="rId47"/>
    <p:sldLayoutId id="2147483732" r:id="rId48"/>
    <p:sldLayoutId id="2147483736" r:id="rId49"/>
    <p:sldLayoutId id="2147483745" r:id="rId5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700" b="1" kern="1200" spc="10" baseline="0">
          <a:solidFill>
            <a:srgbClr val="96144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4400" indent="-28440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1600" kern="1200" spc="1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61600" indent="-28440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1600" kern="1200" spc="1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8800" indent="-28440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1600" kern="1200" spc="1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34000" indent="-28575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1600" kern="1200" spc="1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96800" indent="-24840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1300" kern="1200" spc="1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27200" indent="-23400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1200" kern="1200" spc="10" baseline="0">
          <a:solidFill>
            <a:schemeClr val="tx1"/>
          </a:solidFill>
          <a:latin typeface="+mn-lt"/>
          <a:ea typeface="+mn-ea"/>
          <a:cs typeface="+mn-cs"/>
        </a:defRPr>
      </a:lvl6pPr>
      <a:lvl7pPr marL="1843200" indent="-21240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1050" kern="1200" spc="10" baseline="0">
          <a:solidFill>
            <a:schemeClr val="tx1"/>
          </a:solidFill>
          <a:latin typeface="+mn-lt"/>
          <a:ea typeface="+mn-ea"/>
          <a:cs typeface="+mn-cs"/>
        </a:defRPr>
      </a:lvl7pPr>
      <a:lvl8pPr marL="2008800" indent="-16200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800" kern="1200" spc="10" baseline="0">
          <a:solidFill>
            <a:schemeClr val="tx1"/>
          </a:solidFill>
          <a:latin typeface="+mn-lt"/>
          <a:ea typeface="+mn-ea"/>
          <a:cs typeface="+mn-cs"/>
        </a:defRPr>
      </a:lvl8pPr>
      <a:lvl9pPr marL="2149200" indent="-144000" algn="l" defTabSz="914400" rtl="0" eaLnBrk="1" latinLnBrk="0" hangingPunct="1">
        <a:lnSpc>
          <a:spcPct val="115000"/>
        </a:lnSpc>
        <a:spcBef>
          <a:spcPts val="500"/>
        </a:spcBef>
        <a:buClr>
          <a:schemeClr val="tx2"/>
        </a:buClr>
        <a:buSzPct val="100000"/>
        <a:buFont typeface="System Font Regular"/>
        <a:buChar char="—"/>
        <a:defRPr sz="700" kern="1200" spc="1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3" orient="horz" pos="4020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pos="1345" userDrawn="1">
          <p15:clr>
            <a:srgbClr val="F26B43"/>
          </p15:clr>
        </p15:guide>
        <p15:guide id="11" pos="1509" userDrawn="1">
          <p15:clr>
            <a:srgbClr val="F26B43"/>
          </p15:clr>
        </p15:guide>
        <p15:guide id="12" pos="2552" userDrawn="1">
          <p15:clr>
            <a:srgbClr val="F26B43"/>
          </p15:clr>
        </p15:guide>
        <p15:guide id="13" pos="2716" userDrawn="1">
          <p15:clr>
            <a:srgbClr val="F26B43"/>
          </p15:clr>
        </p15:guide>
        <p15:guide id="14" pos="3759" userDrawn="1">
          <p15:clr>
            <a:srgbClr val="F26B43"/>
          </p15:clr>
        </p15:guide>
        <p15:guide id="15" pos="3921" userDrawn="1">
          <p15:clr>
            <a:srgbClr val="F26B43"/>
          </p15:clr>
        </p15:guide>
        <p15:guide id="16" pos="4966" userDrawn="1">
          <p15:clr>
            <a:srgbClr val="F26B43"/>
          </p15:clr>
        </p15:guide>
        <p15:guide id="17" pos="5128" userDrawn="1">
          <p15:clr>
            <a:srgbClr val="F26B43"/>
          </p15:clr>
        </p15:guide>
        <p15:guide id="18" pos="6171" userDrawn="1">
          <p15:clr>
            <a:srgbClr val="F26B43"/>
          </p15:clr>
        </p15:guide>
        <p15:guide id="19" pos="6335" userDrawn="1">
          <p15:clr>
            <a:srgbClr val="F26B43"/>
          </p15:clr>
        </p15:guide>
        <p15:guide id="20" orient="horz" pos="1049" userDrawn="1">
          <p15:clr>
            <a:srgbClr val="F26B43"/>
          </p15:clr>
        </p15:guide>
        <p15:guide id="21" orient="horz" pos="3702" userDrawn="1">
          <p15:clr>
            <a:srgbClr val="F26B43"/>
          </p15:clr>
        </p15:guide>
        <p15:guide id="22" orient="horz" pos="6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jpeg"/><Relationship Id="rId5" Type="http://schemas.openxmlformats.org/officeDocument/2006/relationships/image" Target="../media/image49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11" Type="http://schemas.openxmlformats.org/officeDocument/2006/relationships/image" Target="../media/image71.emf"/><Relationship Id="rId5" Type="http://schemas.openxmlformats.org/officeDocument/2006/relationships/image" Target="../media/image65.png"/><Relationship Id="rId10" Type="http://schemas.openxmlformats.org/officeDocument/2006/relationships/image" Target="../media/image70.emf"/><Relationship Id="rId4" Type="http://schemas.openxmlformats.org/officeDocument/2006/relationships/image" Target="../media/image52.png"/><Relationship Id="rId9" Type="http://schemas.openxmlformats.org/officeDocument/2006/relationships/image" Target="../media/image69.emf"/><Relationship Id="rId14" Type="http://schemas.openxmlformats.org/officeDocument/2006/relationships/image" Target="../media/image7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microsoft.com/office/2007/relationships/hdphoto" Target="../media/hdphoto1.wdp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6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5.emf"/><Relationship Id="rId10" Type="http://schemas.openxmlformats.org/officeDocument/2006/relationships/image" Target="../media/image82.emf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93.png"/><Relationship Id="rId7" Type="http://schemas.openxmlformats.org/officeDocument/2006/relationships/image" Target="../media/image69.emf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emf"/><Relationship Id="rId11" Type="http://schemas.openxmlformats.org/officeDocument/2006/relationships/image" Target="../media/image72.emf"/><Relationship Id="rId5" Type="http://schemas.openxmlformats.org/officeDocument/2006/relationships/image" Target="../media/image95.svg"/><Relationship Id="rId10" Type="http://schemas.openxmlformats.org/officeDocument/2006/relationships/image" Target="../media/image71.emf"/><Relationship Id="rId4" Type="http://schemas.openxmlformats.org/officeDocument/2006/relationships/image" Target="../media/image94.png"/><Relationship Id="rId9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svg"/><Relationship Id="rId5" Type="http://schemas.openxmlformats.org/officeDocument/2006/relationships/image" Target="../media/image19.png"/><Relationship Id="rId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DA9A4636-3F52-1E12-7C50-593049C268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DA9A4636-3F52-1E12-7C50-593049C26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ntertitel 4">
            <a:extLst>
              <a:ext uri="{FF2B5EF4-FFF2-40B4-BE49-F238E27FC236}">
                <a16:creationId xmlns:a16="http://schemas.microsoft.com/office/drawing/2014/main" id="{6B635ACA-3726-6A90-F905-49FF3CCBC7EA}"/>
              </a:ext>
            </a:extLst>
          </p:cNvPr>
          <p:cNvSpPr txBox="1">
            <a:spLocks/>
          </p:cNvSpPr>
          <p:nvPr/>
        </p:nvSpPr>
        <p:spPr>
          <a:xfrm>
            <a:off x="6224589" y="4741546"/>
            <a:ext cx="4110741" cy="1126912"/>
          </a:xfrm>
          <a:prstGeom prst="rect">
            <a:avLst/>
          </a:prstGeom>
        </p:spPr>
        <p:txBody>
          <a:bodyPr vert="horz" wrap="none" lIns="0" tIns="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27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20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8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000"/>
              <a:t>Cloud-Kommunikation, </a:t>
            </a:r>
          </a:p>
          <a:p>
            <a:r>
              <a:rPr lang="de-DE" sz="3000"/>
              <a:t>die einfach läuft.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330B592A-087F-7CC4-DECD-39DC34972913}"/>
              </a:ext>
            </a:extLst>
          </p:cNvPr>
          <p:cNvSpPr txBox="1">
            <a:spLocks/>
          </p:cNvSpPr>
          <p:nvPr/>
        </p:nvSpPr>
        <p:spPr>
          <a:xfrm>
            <a:off x="6233055" y="1676400"/>
            <a:ext cx="5487987" cy="238013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10" baseline="0">
                <a:solidFill>
                  <a:srgbClr val="9614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de-DE" sz="3000" b="0">
                <a:solidFill>
                  <a:schemeClr val="tx2"/>
                </a:solidFill>
              </a:rPr>
              <a:t>Mission: Flow</a:t>
            </a:r>
          </a:p>
          <a:p>
            <a:pPr>
              <a:spcBef>
                <a:spcPts val="1000"/>
              </a:spcBef>
            </a:pPr>
            <a:r>
              <a:rPr lang="de-DE" sz="3600"/>
              <a:t>Ja zu optimalem Teamwork </a:t>
            </a:r>
          </a:p>
          <a:p>
            <a:pPr>
              <a:spcBef>
                <a:spcPts val="1000"/>
              </a:spcBef>
            </a:pPr>
            <a:r>
              <a:rPr lang="de-DE" sz="3600"/>
              <a:t>Ja zu </a:t>
            </a:r>
            <a:r>
              <a:rPr lang="de-DE" sz="3600" err="1"/>
              <a:t>Plusnet</a:t>
            </a:r>
            <a:r>
              <a:rPr lang="de-DE" sz="3600"/>
              <a:t> </a:t>
            </a:r>
            <a:r>
              <a:rPr lang="de-DE" sz="3600" err="1"/>
              <a:t>Centraflex</a:t>
            </a:r>
            <a:endParaRPr lang="de-DE" sz="3600"/>
          </a:p>
        </p:txBody>
      </p:sp>
      <p:pic>
        <p:nvPicPr>
          <p:cNvPr id="8" name="Bildplatzhalter 7" descr="Ein Bild, das Himmel, draußen, Person, Kleidung enthält.&#10;&#10;Beschreibung automatisch generiert.">
            <a:extLst>
              <a:ext uri="{FF2B5EF4-FFF2-40B4-BE49-F238E27FC236}">
                <a16:creationId xmlns:a16="http://schemas.microsoft.com/office/drawing/2014/main" id="{F9D6471B-F453-4C54-A2C1-A55A8EF48A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67413" cy="6858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0868B40-0603-D1E8-FEF9-F4DBB7066AC1}"/>
              </a:ext>
            </a:extLst>
          </p:cNvPr>
          <p:cNvGrpSpPr/>
          <p:nvPr/>
        </p:nvGrpSpPr>
        <p:grpSpPr>
          <a:xfrm>
            <a:off x="8981772" y="6216169"/>
            <a:ext cx="2749721" cy="196240"/>
            <a:chOff x="8981772" y="6216169"/>
            <a:chExt cx="2749721" cy="196240"/>
          </a:xfrm>
        </p:grpSpPr>
        <p:cxnSp>
          <p:nvCxnSpPr>
            <p:cNvPr id="2" name="Straight Connector 5">
              <a:extLst>
                <a:ext uri="{FF2B5EF4-FFF2-40B4-BE49-F238E27FC236}">
                  <a16:creationId xmlns:a16="http://schemas.microsoft.com/office/drawing/2014/main" id="{C8AE3D0E-520F-41AA-E7A8-3054458C4399}"/>
                </a:ext>
              </a:extLst>
            </p:cNvPr>
            <p:cNvCxnSpPr>
              <a:cxnSpLocks/>
            </p:cNvCxnSpPr>
            <p:nvPr/>
          </p:nvCxnSpPr>
          <p:spPr>
            <a:xfrm>
              <a:off x="9764287" y="6371027"/>
              <a:ext cx="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Connector 6">
              <a:extLst>
                <a:ext uri="{FF2B5EF4-FFF2-40B4-BE49-F238E27FC236}">
                  <a16:creationId xmlns:a16="http://schemas.microsoft.com/office/drawing/2014/main" id="{89A4A64C-C2CB-0A61-92F6-03548AEBD12F}"/>
                </a:ext>
              </a:extLst>
            </p:cNvPr>
            <p:cNvCxnSpPr>
              <a:cxnSpLocks/>
            </p:cNvCxnSpPr>
            <p:nvPr/>
          </p:nvCxnSpPr>
          <p:spPr>
            <a:xfrm>
              <a:off x="9651150" y="6266407"/>
              <a:ext cx="0" cy="11534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E0C1767A-3107-34AC-1276-FDA648E7C158}"/>
                </a:ext>
              </a:extLst>
            </p:cNvPr>
            <p:cNvSpPr txBox="1"/>
            <p:nvPr/>
          </p:nvSpPr>
          <p:spPr>
            <a:xfrm>
              <a:off x="8981772" y="6216169"/>
              <a:ext cx="556242" cy="1962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indent="0" algn="r">
                <a:lnSpc>
                  <a:spcPct val="115000"/>
                </a:lnSpc>
                <a:spcBef>
                  <a:spcPts val="500"/>
                </a:spcBef>
                <a:buClr>
                  <a:schemeClr val="tx2"/>
                </a:buClr>
                <a:buFont typeface="System Font Regular"/>
                <a:buNone/>
              </a:pPr>
              <a:r>
                <a:rPr lang="de-DE" sz="1200" b="1">
                  <a:solidFill>
                    <a:schemeClr val="tx1"/>
                  </a:solidFill>
                </a:rPr>
                <a:t>Plusnet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3A7380-0CBE-0A92-20D7-6C2FA9AF2C2E}"/>
                </a:ext>
              </a:extLst>
            </p:cNvPr>
            <p:cNvSpPr txBox="1"/>
            <p:nvPr/>
          </p:nvSpPr>
          <p:spPr>
            <a:xfrm>
              <a:off x="9764288" y="6227743"/>
              <a:ext cx="196720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/>
              <a:r>
                <a:rPr lang="de-DE" sz="1200" spc="10" baseline="0">
                  <a:solidFill>
                    <a:schemeClr val="tx1"/>
                  </a:solidFill>
                </a:rPr>
                <a:t>Ein Unternehmen der EnBW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542289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6">
            <a:extLst>
              <a:ext uri="{FF2B5EF4-FFF2-40B4-BE49-F238E27FC236}">
                <a16:creationId xmlns:a16="http://schemas.microsoft.com/office/drawing/2014/main" id="{ADA1FC83-00B1-0E64-363F-E15D2705FFC0}"/>
              </a:ext>
            </a:extLst>
          </p:cNvPr>
          <p:cNvSpPr txBox="1">
            <a:spLocks/>
          </p:cNvSpPr>
          <p:nvPr/>
        </p:nvSpPr>
        <p:spPr>
          <a:xfrm>
            <a:off x="473343" y="1673240"/>
            <a:ext cx="3384000" cy="1069788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 i="0" spc="3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800" spc="0">
                <a:latin typeface="+mn-lt"/>
              </a:rPr>
              <a:t>einfach</a:t>
            </a:r>
          </a:p>
        </p:txBody>
      </p:sp>
      <p:sp>
        <p:nvSpPr>
          <p:cNvPr id="13" name="Titel 16">
            <a:extLst>
              <a:ext uri="{FF2B5EF4-FFF2-40B4-BE49-F238E27FC236}">
                <a16:creationId xmlns:a16="http://schemas.microsoft.com/office/drawing/2014/main" id="{D7990A31-ECBD-A81B-8AB2-1032DDBF1814}"/>
              </a:ext>
            </a:extLst>
          </p:cNvPr>
          <p:cNvSpPr txBox="1">
            <a:spLocks/>
          </p:cNvSpPr>
          <p:nvPr/>
        </p:nvSpPr>
        <p:spPr>
          <a:xfrm>
            <a:off x="4404000" y="1673240"/>
            <a:ext cx="3384000" cy="1069788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800" b="1" i="0" baseline="0">
                <a:solidFill>
                  <a:schemeClr val="bg1"/>
                </a:solidFill>
                <a:latin typeface="Stratos" panose="02000000000000000000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800">
                <a:latin typeface="+mn-lt"/>
              </a:rPr>
              <a:t>effizient</a:t>
            </a:r>
          </a:p>
        </p:txBody>
      </p:sp>
      <p:sp>
        <p:nvSpPr>
          <p:cNvPr id="22" name="Titel 16">
            <a:extLst>
              <a:ext uri="{FF2B5EF4-FFF2-40B4-BE49-F238E27FC236}">
                <a16:creationId xmlns:a16="http://schemas.microsoft.com/office/drawing/2014/main" id="{85379E06-3139-D8C4-89B5-8AF6B92E02F2}"/>
              </a:ext>
            </a:extLst>
          </p:cNvPr>
          <p:cNvSpPr txBox="1">
            <a:spLocks/>
          </p:cNvSpPr>
          <p:nvPr/>
        </p:nvSpPr>
        <p:spPr>
          <a:xfrm>
            <a:off x="8332549" y="1673240"/>
            <a:ext cx="3384000" cy="1069788"/>
          </a:xfrm>
          <a:prstGeom prst="round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0" i="0" spc="300" baseline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800" b="1" spc="0">
                <a:solidFill>
                  <a:schemeClr val="bg1"/>
                </a:solidFill>
                <a:latin typeface="+mn-lt"/>
              </a:rPr>
              <a:t>entspannt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62D2900-C24F-EF3E-46DA-C8472C638D0C}"/>
              </a:ext>
            </a:extLst>
          </p:cNvPr>
          <p:cNvSpPr txBox="1"/>
          <p:nvPr/>
        </p:nvSpPr>
        <p:spPr>
          <a:xfrm>
            <a:off x="479424" y="3438625"/>
            <a:ext cx="2808000" cy="6052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itchFamily="2" charset="2"/>
              <a:buNone/>
              <a:defRPr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1990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2pPr>
            <a:lvl3pPr marL="647984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3pPr>
            <a:lvl4pPr marL="863978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4pPr>
            <a:lvl5pPr marL="1079973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5pPr>
            <a:lvl6pPr marL="1295968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6pPr>
            <a:lvl7pPr marL="1511963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7pPr>
            <a:lvl8pPr marL="1727957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8pPr>
            <a:lvl9pPr marL="2159946" indent="0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</a:lvl9pPr>
          </a:lstStyle>
          <a:p>
            <a:pPr>
              <a:lnSpc>
                <a:spcPct val="114000"/>
              </a:lnSpc>
            </a:pPr>
            <a:r>
              <a:rPr lang="de-DE" i="0" u="none" strike="noStrike">
                <a:solidFill>
                  <a:schemeClr val="tx2"/>
                </a:solidFill>
                <a:effectLst/>
              </a:rPr>
              <a:t>Cloud-Kommunikation, die es einfach macht.</a:t>
            </a:r>
            <a:endParaRPr lang="de-DE">
              <a:solidFill>
                <a:schemeClr val="tx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99684B-9558-B733-C680-3ACE1541A65F}"/>
              </a:ext>
            </a:extLst>
          </p:cNvPr>
          <p:cNvSpPr txBox="1"/>
          <p:nvPr/>
        </p:nvSpPr>
        <p:spPr>
          <a:xfrm>
            <a:off x="479422" y="4259402"/>
            <a:ext cx="3384000" cy="1698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Telefonieren, chatten oder Konferenzen per Video – im Büro, Home-Office oder unterwegs. </a:t>
            </a:r>
            <a:r>
              <a:rPr lang="de-DE" sz="14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Centraflex</a:t>
            </a:r>
            <a:r>
              <a:rPr lang="de-DE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ist die </a:t>
            </a:r>
            <a:r>
              <a:rPr lang="de-DE" sz="14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Kommunika-tionszentrale</a:t>
            </a:r>
            <a:r>
              <a:rPr lang="de-DE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für Ihr Business. Seien Sie auf allen Endgeräten überall erreichbar mit nur einer Rufnummer. </a:t>
            </a:r>
            <a:r>
              <a:rPr lang="de-DE" sz="1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de-DE" sz="1400" b="0" i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Centraflex</a:t>
            </a:r>
            <a:r>
              <a:rPr lang="de-DE" sz="1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macht</a:t>
            </a:r>
            <a:r>
              <a:rPr lang="de-DE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e-DE" sz="1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einfach!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E6EF6A4-4D28-0D0E-1494-F9D3D423B7B0}"/>
              </a:ext>
            </a:extLst>
          </p:cNvPr>
          <p:cNvSpPr txBox="1"/>
          <p:nvPr/>
        </p:nvSpPr>
        <p:spPr>
          <a:xfrm>
            <a:off x="4404000" y="4259402"/>
            <a:ext cx="3384000" cy="1698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pPr rtl="0" fontAlgn="base">
              <a:lnSpc>
                <a:spcPct val="114000"/>
              </a:lnSpc>
            </a:pPr>
            <a:r>
              <a:rPr lang="de-DE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Integrieren Sie </a:t>
            </a:r>
            <a:r>
              <a:rPr lang="de-DE" sz="14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Centraflex</a:t>
            </a:r>
            <a:r>
              <a:rPr lang="de-DE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einfach in Ihre Business-Applikationen. So werden Arbeitsabläufe schneller, produktiver und transparenter. Mit unserer intuitiven Software haben Sie jederzeit alle Daten im Blick. </a:t>
            </a:r>
            <a:r>
              <a:rPr lang="de-DE" sz="14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Centraflex</a:t>
            </a:r>
            <a:r>
              <a:rPr lang="de-DE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sorgt für den perfekten Workflow.</a:t>
            </a:r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AD961A-C293-DCF8-DC69-EED3110DBBA5}"/>
              </a:ext>
            </a:extLst>
          </p:cNvPr>
          <p:cNvSpPr txBox="1"/>
          <p:nvPr/>
        </p:nvSpPr>
        <p:spPr>
          <a:xfrm>
            <a:off x="8332549" y="4259402"/>
            <a:ext cx="3384000" cy="14529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rtl="0" fontAlgn="base">
              <a:lnSpc>
                <a:spcPct val="114000"/>
              </a:lnSpc>
              <a:buNone/>
            </a:pPr>
            <a:r>
              <a:rPr lang="de-DE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Seien Sie heute schon gerüstet für alles, was in Zukunft kommt. </a:t>
            </a:r>
            <a:r>
              <a:rPr lang="de-DE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Setzen Sie auf eine verlässliche und skalierbare UCC-Lösung</a:t>
            </a:r>
            <a:r>
              <a:rPr lang="de-DE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die Sie jederzeit durch weitere Features erweitern können.</a:t>
            </a:r>
            <a:r>
              <a:rPr lang="de-DE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Mit Centr</a:t>
            </a:r>
            <a:r>
              <a:rPr lang="de-DE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aflex läuft‘s richtig </a:t>
            </a:r>
            <a:r>
              <a:rPr lang="de-DE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entspannt!</a:t>
            </a:r>
            <a:endParaRPr lang="de-DE" sz="1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XX">
            <a:extLst>
              <a:ext uri="{FF2B5EF4-FFF2-40B4-BE49-F238E27FC236}">
                <a16:creationId xmlns:a16="http://schemas.microsoft.com/office/drawing/2014/main" id="{05D5DC83-7ECE-1A8B-1A26-E3ACAFAC6AC7}"/>
              </a:ext>
            </a:extLst>
          </p:cNvPr>
          <p:cNvSpPr txBox="1"/>
          <p:nvPr/>
        </p:nvSpPr>
        <p:spPr>
          <a:xfrm>
            <a:off x="4436184" y="3438625"/>
            <a:ext cx="3366227" cy="2894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x-none"/>
            </a:defPPr>
            <a:lvl1pPr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Font typeface="Symbol" pitchFamily="2" charset="2"/>
              <a:buNone/>
              <a:defRPr b="1" i="0" u="none" strike="noStrike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1990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2pPr>
            <a:lvl3pPr marL="647984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3pPr>
            <a:lvl4pPr marL="863978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4pPr>
            <a:lvl5pPr marL="1079973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5pPr>
            <a:lvl6pPr marL="1295968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6pPr>
            <a:lvl7pPr marL="1511963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7pPr>
            <a:lvl8pPr marL="1727957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8pPr>
            <a:lvl9pPr marL="2159946" indent="0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</a:lvl9pPr>
          </a:lstStyle>
          <a:p>
            <a:r>
              <a:rPr lang="de-DE"/>
              <a:t>Alles im Griff.​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18874B-71F4-5649-99F9-A97DF0DE4641}"/>
              </a:ext>
            </a:extLst>
          </p:cNvPr>
          <p:cNvSpPr txBox="1"/>
          <p:nvPr/>
        </p:nvSpPr>
        <p:spPr>
          <a:xfrm>
            <a:off x="8322389" y="3438625"/>
            <a:ext cx="3379059" cy="6052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x-none"/>
            </a:defPPr>
            <a:lvl1pPr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Font typeface="Symbol" pitchFamily="2" charset="2"/>
              <a:buNone/>
              <a:defRPr b="1" i="0" u="none" strike="noStrike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1990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2pPr>
            <a:lvl3pPr marL="647984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3pPr>
            <a:lvl4pPr marL="863978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4pPr>
            <a:lvl5pPr marL="1079973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>
                <a:solidFill>
                  <a:srgbClr val="000000"/>
                </a:solidFill>
              </a:defRPr>
            </a:lvl5pPr>
            <a:lvl6pPr marL="1295968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6pPr>
            <a:lvl7pPr marL="1511963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7pPr>
            <a:lvl8pPr marL="1727957" indent="-21599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/>
            </a:lvl8pPr>
            <a:lvl9pPr marL="2159946" indent="0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</a:lvl9pPr>
          </a:lstStyle>
          <a:p>
            <a:r>
              <a:rPr lang="de-DE"/>
              <a:t>Business-Kommunikation ​</a:t>
            </a:r>
            <a:br>
              <a:rPr lang="de-DE"/>
            </a:br>
            <a:r>
              <a:rPr lang="de-DE"/>
              <a:t>der Zukunft.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978DE6E-52E2-3377-368B-B933E5AC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Mission: Flow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A00F3D0-5EB9-5ED6-9E72-0331C6E31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954" b="-1"/>
          <a:stretch/>
        </p:blipFill>
        <p:spPr>
          <a:xfrm>
            <a:off x="6411225" y="0"/>
            <a:ext cx="3657600" cy="237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3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3" grpId="0" uiExpand="1" build="p" animBg="1"/>
      <p:bldP spid="22" grpId="0" uiExpand="1" build="p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56D1853-9CA4-9B5C-3A70-09288559E4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701" y="0"/>
            <a:ext cx="4052018" cy="6857999"/>
          </a:xfrm>
          <a:prstGeom prst="rect">
            <a:avLst/>
          </a:prstGeom>
        </p:spPr>
      </p:pic>
      <p:graphicFrame>
        <p:nvGraphicFramePr>
          <p:cNvPr id="3129" name="Tabelle 3129">
            <a:extLst>
              <a:ext uri="{FF2B5EF4-FFF2-40B4-BE49-F238E27FC236}">
                <a16:creationId xmlns:a16="http://schemas.microsoft.com/office/drawing/2014/main" id="{49975A83-6525-959E-424F-A01A19A45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594165"/>
              </p:ext>
            </p:extLst>
          </p:nvPr>
        </p:nvGraphicFramePr>
        <p:xfrm>
          <a:off x="875267" y="1665291"/>
          <a:ext cx="7265433" cy="44307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1811">
                  <a:extLst>
                    <a:ext uri="{9D8B030D-6E8A-4147-A177-3AD203B41FA5}">
                      <a16:colId xmlns:a16="http://schemas.microsoft.com/office/drawing/2014/main" val="4011274313"/>
                    </a:ext>
                  </a:extLst>
                </a:gridCol>
                <a:gridCol w="2421811">
                  <a:extLst>
                    <a:ext uri="{9D8B030D-6E8A-4147-A177-3AD203B41FA5}">
                      <a16:colId xmlns:a16="http://schemas.microsoft.com/office/drawing/2014/main" val="3788069695"/>
                    </a:ext>
                  </a:extLst>
                </a:gridCol>
                <a:gridCol w="2421811">
                  <a:extLst>
                    <a:ext uri="{9D8B030D-6E8A-4147-A177-3AD203B41FA5}">
                      <a16:colId xmlns:a16="http://schemas.microsoft.com/office/drawing/2014/main" val="1520429357"/>
                    </a:ext>
                  </a:extLst>
                </a:gridCol>
              </a:tblGrid>
              <a:tr h="1481428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Unified Communication &amp; </a:t>
                      </a:r>
                      <a:r>
                        <a:rPr kumimoji="0" lang="de-DE" sz="1200" b="1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Collaboration</a:t>
                      </a:r>
                      <a:r>
                        <a:rPr kumimoji="0" lang="de-DE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mit </a:t>
                      </a:r>
                      <a:r>
                        <a:rPr kumimoji="0" lang="de-DE" sz="1200" b="1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Webex</a:t>
                      </a:r>
                      <a:endParaRPr kumimoji="0" lang="de-DE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Umfangreichen Funktionen für Sprach-, Chat- und Video-Kommunikation auf Wunsch hinzubuchen</a:t>
                      </a: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Unified Messaging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Telefonkonferenzen einrichten, Voice Mailbox abhören, </a:t>
                      </a:r>
                      <a:b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E-Fax(en) </a:t>
                      </a: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auch von unterwegs</a:t>
                      </a: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</a:t>
                      </a:r>
                      <a:r>
                        <a:rPr kumimoji="0" lang="de-DE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2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kumimoji="0" lang="de-DE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Service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Nutzen Sie immer und überall „Ihre“ persönliche Büroruf-nummer </a:t>
                      </a: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egal wann und wo</a:t>
                      </a: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048622"/>
                  </a:ext>
                </a:extLst>
              </a:tr>
              <a:tr h="1481428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Integriertes Soft-/Videophone von </a:t>
                      </a:r>
                      <a:r>
                        <a:rPr kumimoji="0" lang="de-DE" sz="1200" b="1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Webex</a:t>
                      </a:r>
                      <a:endParaRPr kumimoji="0" lang="de-DE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Integrieren Sie Ihre mobilen Endgeräte oder nutzen Sie Ihr Soft-/ Videophone bequem am PC oder Mac</a:t>
                      </a: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Devices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 falls Sie doch lieber zum Hörer greifen wollen, mieten oder kaufen Sie Ihre Endgeräte einfach mit</a:t>
                      </a: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Call Center Services 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Call Center Services für intelligentes Anruf-management mit Reporting und Supervisor Funktionen</a:t>
                      </a: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05671"/>
                  </a:ext>
                </a:extLst>
              </a:tr>
              <a:tr h="1467855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Anwendungsintegration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Einfache Kommunikation zwischen Ihrem Telefon und Ihrer IT-Infrastruktur oder Ihrem MS Teams und MS Outlook</a:t>
                      </a: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Vielseitige Gruppendienste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z. B. Sammelruf, Automatisierte Anrufannahme, Durchsage-gruppe oder Flexible </a:t>
                      </a:r>
                      <a:r>
                        <a:rPr kumimoji="0" lang="de-DE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Seating</a:t>
                      </a: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Administration per Web-Portal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4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Das digitale </a:t>
                      </a:r>
                      <a:r>
                        <a:rPr kumimoji="0" lang="de-DE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Plusnet</a:t>
                      </a:r>
                      <a:r>
                        <a:rPr kumimoji="0" lang="de-DE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Portal ist die Schaltzentrale für Ihre Cloud-Telefonanlage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 marL="108000" marR="72000" marT="72000" marB="72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553685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3DC9ECE-0D95-013C-C06C-B85180B2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Plusnet Centraflex: </a:t>
            </a:r>
            <a:br>
              <a:rPr lang="de-DE"/>
            </a:br>
            <a:r>
              <a:rPr lang="de-DE"/>
              <a:t>Cloud-Kommunikation, die einfach läuft.</a:t>
            </a:r>
          </a:p>
        </p:txBody>
      </p:sp>
      <p:pic>
        <p:nvPicPr>
          <p:cNvPr id="26" name="Graphic 14">
            <a:extLst>
              <a:ext uri="{FF2B5EF4-FFF2-40B4-BE49-F238E27FC236}">
                <a16:creationId xmlns:a16="http://schemas.microsoft.com/office/drawing/2014/main" id="{FD03FC9F-518B-C33C-5310-8427A2D3B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3127" name="Rechteck: obere Ecken abgerundet 3126">
            <a:extLst>
              <a:ext uri="{FF2B5EF4-FFF2-40B4-BE49-F238E27FC236}">
                <a16:creationId xmlns:a16="http://schemas.microsoft.com/office/drawing/2014/main" id="{C5E561C4-6722-A9D2-3A22-95E69C56BC5F}"/>
              </a:ext>
            </a:extLst>
          </p:cNvPr>
          <p:cNvSpPr/>
          <p:nvPr/>
        </p:nvSpPr>
        <p:spPr>
          <a:xfrm rot="16200000" flipH="1">
            <a:off x="-1537476" y="3683259"/>
            <a:ext cx="4430711" cy="394774"/>
          </a:xfrm>
          <a:prstGeom prst="round2SameRect">
            <a:avLst>
              <a:gd name="adj1" fmla="val 27231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108000" rtlCol="0" anchor="ctr">
            <a:spAutoFit/>
          </a:bodyPr>
          <a:lstStyle/>
          <a:p>
            <a:pPr algn="ctr"/>
            <a:r>
              <a:rPr lang="de-DE" sz="1200" b="1"/>
              <a:t>Cloud-Telefonanlage</a:t>
            </a:r>
          </a:p>
        </p:txBody>
      </p:sp>
      <p:pic>
        <p:nvPicPr>
          <p:cNvPr id="4" name="Grafik 3" descr="Ein Bild, das Text, Schrift, Screenshot, Marke enthält.&#10;&#10;Automatisch generierte Beschreibung">
            <a:extLst>
              <a:ext uri="{FF2B5EF4-FFF2-40B4-BE49-F238E27FC236}">
                <a16:creationId xmlns:a16="http://schemas.microsoft.com/office/drawing/2014/main" id="{08AE2640-DD89-6981-86CA-3B20261A4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057" y="5373187"/>
            <a:ext cx="1133760" cy="12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platzhalter 25" descr="Ein Bild, das Im Haus, Wand, Person, Kleidung enthält.&#10;&#10;Automatisch generierte Beschreibung">
            <a:extLst>
              <a:ext uri="{FF2B5EF4-FFF2-40B4-BE49-F238E27FC236}">
                <a16:creationId xmlns:a16="http://schemas.microsoft.com/office/drawing/2014/main" id="{13F915B5-B0CD-E68E-9A53-E15AF3B0E0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9"/>
          <a:stretch/>
        </p:blipFill>
        <p:spPr>
          <a:xfrm>
            <a:off x="0" y="0"/>
            <a:ext cx="7613650" cy="6858000"/>
          </a:xfrm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77B4F15D-C2F1-D372-3735-3FFBBA114AC4}"/>
              </a:ext>
            </a:extLst>
          </p:cNvPr>
          <p:cNvSpPr txBox="1">
            <a:spLocks/>
          </p:cNvSpPr>
          <p:nvPr/>
        </p:nvSpPr>
        <p:spPr>
          <a:xfrm>
            <a:off x="479425" y="288119"/>
            <a:ext cx="7182515" cy="409298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kern="1200" spc="10" baseline="0">
                <a:solidFill>
                  <a:srgbClr val="9614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F8BD9A-53C3-33FB-6638-77BEE09E9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345" y="5720464"/>
            <a:ext cx="2797531" cy="1119012"/>
          </a:xfrm>
          <a:prstGeom prst="rect">
            <a:avLst/>
          </a:prstGeom>
        </p:spPr>
      </p:pic>
      <p:sp>
        <p:nvSpPr>
          <p:cNvPr id="36" name="Titel 2">
            <a:extLst>
              <a:ext uri="{FF2B5EF4-FFF2-40B4-BE49-F238E27FC236}">
                <a16:creationId xmlns:a16="http://schemas.microsoft.com/office/drawing/2014/main" id="{6C47894E-082A-6B07-8DBB-5E8A38355EDC}"/>
              </a:ext>
            </a:extLst>
          </p:cNvPr>
          <p:cNvSpPr txBox="1">
            <a:spLocks/>
          </p:cNvSpPr>
          <p:nvPr/>
        </p:nvSpPr>
        <p:spPr>
          <a:xfrm>
            <a:off x="488284" y="481408"/>
            <a:ext cx="6910866" cy="830997"/>
          </a:xfrm>
          <a:prstGeom prst="rect">
            <a:avLst/>
          </a:prstGeom>
        </p:spPr>
        <p:txBody>
          <a:bodyPr vert="horz" wrap="none" lIns="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kern="1200" spc="10" baseline="0">
                <a:solidFill>
                  <a:srgbClr val="9614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Die neue Dimension der Kommunikation:</a:t>
            </a:r>
            <a:br>
              <a:rPr lang="de-DE"/>
            </a:br>
            <a:r>
              <a:rPr lang="de-DE"/>
              <a:t>Plusnet </a:t>
            </a:r>
            <a:r>
              <a:rPr lang="de-DE" err="1"/>
              <a:t>Centraflex</a:t>
            </a:r>
            <a:r>
              <a:rPr lang="de-DE"/>
              <a:t> mit </a:t>
            </a:r>
            <a:r>
              <a:rPr lang="de-DE" err="1"/>
              <a:t>Webex</a:t>
            </a:r>
            <a:endParaRPr lang="de-DE"/>
          </a:p>
        </p:txBody>
      </p:sp>
      <p:grpSp>
        <p:nvGrpSpPr>
          <p:cNvPr id="3" name="Группа 1">
            <a:extLst>
              <a:ext uri="{FF2B5EF4-FFF2-40B4-BE49-F238E27FC236}">
                <a16:creationId xmlns:a16="http://schemas.microsoft.com/office/drawing/2014/main" id="{D395C301-2F6D-C6FC-9570-915FBB9DB6D1}"/>
              </a:ext>
            </a:extLst>
          </p:cNvPr>
          <p:cNvGrpSpPr/>
          <p:nvPr/>
        </p:nvGrpSpPr>
        <p:grpSpPr>
          <a:xfrm>
            <a:off x="7894321" y="896906"/>
            <a:ext cx="2619790" cy="1457827"/>
            <a:chOff x="4703929" y="717077"/>
            <a:chExt cx="9773238" cy="5561188"/>
          </a:xfrm>
        </p:grpSpPr>
        <p:sp>
          <p:nvSpPr>
            <p:cNvPr id="4" name="Полилиния 34">
              <a:extLst>
                <a:ext uri="{FF2B5EF4-FFF2-40B4-BE49-F238E27FC236}">
                  <a16:creationId xmlns:a16="http://schemas.microsoft.com/office/drawing/2014/main" id="{C26196A1-394F-DAB6-A59C-C900051EA9A3}"/>
                </a:ext>
              </a:extLst>
            </p:cNvPr>
            <p:cNvSpPr/>
            <p:nvPr userDrawn="1"/>
          </p:nvSpPr>
          <p:spPr>
            <a:xfrm>
              <a:off x="5555970" y="717077"/>
              <a:ext cx="7984744" cy="5414294"/>
            </a:xfrm>
            <a:custGeom>
              <a:avLst/>
              <a:gdLst>
                <a:gd name="connsiteX0" fmla="*/ 593737 w 15796902"/>
                <a:gd name="connsiteY0" fmla="*/ 0 h 10799762"/>
                <a:gd name="connsiteX1" fmla="*/ 2968613 w 15796902"/>
                <a:gd name="connsiteY1" fmla="*/ 0 h 10799762"/>
                <a:gd name="connsiteX2" fmla="*/ 2968615 w 15796902"/>
                <a:gd name="connsiteY2" fmla="*/ 0 h 10799762"/>
                <a:gd name="connsiteX3" fmla="*/ 12828290 w 15796902"/>
                <a:gd name="connsiteY3" fmla="*/ 0 h 10799762"/>
                <a:gd name="connsiteX4" fmla="*/ 14287500 w 15796902"/>
                <a:gd name="connsiteY4" fmla="*/ 0 h 10799762"/>
                <a:gd name="connsiteX5" fmla="*/ 15203166 w 15796902"/>
                <a:gd name="connsiteY5" fmla="*/ 0 h 10799762"/>
                <a:gd name="connsiteX6" fmla="*/ 15796902 w 15796902"/>
                <a:gd name="connsiteY6" fmla="*/ 593737 h 10799762"/>
                <a:gd name="connsiteX7" fmla="*/ 15796902 w 15796902"/>
                <a:gd name="connsiteY7" fmla="*/ 5080012 h 10799762"/>
                <a:gd name="connsiteX8" fmla="*/ 15796902 w 15796902"/>
                <a:gd name="connsiteY8" fmla="*/ 5719750 h 10799762"/>
                <a:gd name="connsiteX9" fmla="*/ 15796902 w 15796902"/>
                <a:gd name="connsiteY9" fmla="*/ 10206025 h 10799762"/>
                <a:gd name="connsiteX10" fmla="*/ 15203166 w 15796902"/>
                <a:gd name="connsiteY10" fmla="*/ 10799762 h 10799762"/>
                <a:gd name="connsiteX11" fmla="*/ 14287500 w 15796902"/>
                <a:gd name="connsiteY11" fmla="*/ 10799762 h 10799762"/>
                <a:gd name="connsiteX12" fmla="*/ 12828290 w 15796902"/>
                <a:gd name="connsiteY12" fmla="*/ 10799762 h 10799762"/>
                <a:gd name="connsiteX13" fmla="*/ 2968613 w 15796902"/>
                <a:gd name="connsiteY13" fmla="*/ 10799762 h 10799762"/>
                <a:gd name="connsiteX14" fmla="*/ 1781175 w 15796902"/>
                <a:gd name="connsiteY14" fmla="*/ 10799762 h 10799762"/>
                <a:gd name="connsiteX15" fmla="*/ 593737 w 15796902"/>
                <a:gd name="connsiteY15" fmla="*/ 10799762 h 10799762"/>
                <a:gd name="connsiteX16" fmla="*/ 0 w 15796902"/>
                <a:gd name="connsiteY16" fmla="*/ 10206025 h 10799762"/>
                <a:gd name="connsiteX17" fmla="*/ 0 w 15796902"/>
                <a:gd name="connsiteY17" fmla="*/ 5719750 h 10799762"/>
                <a:gd name="connsiteX18" fmla="*/ 0 w 15796902"/>
                <a:gd name="connsiteY18" fmla="*/ 5080012 h 10799762"/>
                <a:gd name="connsiteX19" fmla="*/ 0 w 15796902"/>
                <a:gd name="connsiteY19" fmla="*/ 593737 h 10799762"/>
                <a:gd name="connsiteX20" fmla="*/ 593737 w 15796902"/>
                <a:gd name="connsiteY20" fmla="*/ 0 h 1079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96902" h="10799762">
                  <a:moveTo>
                    <a:pt x="593737" y="0"/>
                  </a:moveTo>
                  <a:lnTo>
                    <a:pt x="2968613" y="0"/>
                  </a:lnTo>
                  <a:lnTo>
                    <a:pt x="2968615" y="0"/>
                  </a:lnTo>
                  <a:lnTo>
                    <a:pt x="12828290" y="0"/>
                  </a:lnTo>
                  <a:lnTo>
                    <a:pt x="14287500" y="0"/>
                  </a:lnTo>
                  <a:lnTo>
                    <a:pt x="15203166" y="0"/>
                  </a:lnTo>
                  <a:cubicBezTo>
                    <a:pt x="15531078" y="0"/>
                    <a:pt x="15796902" y="265825"/>
                    <a:pt x="15796902" y="593737"/>
                  </a:cubicBezTo>
                  <a:lnTo>
                    <a:pt x="15796902" y="5080012"/>
                  </a:lnTo>
                  <a:lnTo>
                    <a:pt x="15796902" y="5719750"/>
                  </a:lnTo>
                  <a:lnTo>
                    <a:pt x="15796902" y="10206025"/>
                  </a:lnTo>
                  <a:cubicBezTo>
                    <a:pt x="15796902" y="10533937"/>
                    <a:pt x="15531078" y="10799762"/>
                    <a:pt x="15203166" y="10799762"/>
                  </a:cubicBezTo>
                  <a:lnTo>
                    <a:pt x="14287500" y="10799762"/>
                  </a:lnTo>
                  <a:lnTo>
                    <a:pt x="12828290" y="10799762"/>
                  </a:lnTo>
                  <a:lnTo>
                    <a:pt x="2968613" y="10799762"/>
                  </a:lnTo>
                  <a:lnTo>
                    <a:pt x="1781175" y="10799762"/>
                  </a:lnTo>
                  <a:lnTo>
                    <a:pt x="593737" y="10799762"/>
                  </a:lnTo>
                  <a:cubicBezTo>
                    <a:pt x="265825" y="10799762"/>
                    <a:pt x="0" y="10533937"/>
                    <a:pt x="0" y="10206025"/>
                  </a:cubicBezTo>
                  <a:lnTo>
                    <a:pt x="0" y="5719750"/>
                  </a:lnTo>
                  <a:lnTo>
                    <a:pt x="0" y="5080012"/>
                  </a:lnTo>
                  <a:lnTo>
                    <a:pt x="0" y="593737"/>
                  </a:lnTo>
                  <a:cubicBezTo>
                    <a:pt x="0" y="265825"/>
                    <a:pt x="265825" y="0"/>
                    <a:pt x="593737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6" name="Полилиния 36">
              <a:extLst>
                <a:ext uri="{FF2B5EF4-FFF2-40B4-BE49-F238E27FC236}">
                  <a16:creationId xmlns:a16="http://schemas.microsoft.com/office/drawing/2014/main" id="{308233DD-8126-5809-EBFC-150DE1055BBA}"/>
                </a:ext>
              </a:extLst>
            </p:cNvPr>
            <p:cNvSpPr/>
            <p:nvPr userDrawn="1"/>
          </p:nvSpPr>
          <p:spPr>
            <a:xfrm>
              <a:off x="4703929" y="6202089"/>
              <a:ext cx="9773238" cy="76176"/>
            </a:xfrm>
            <a:custGeom>
              <a:avLst/>
              <a:gdLst>
                <a:gd name="connsiteX0" fmla="*/ 0 w 19335232"/>
                <a:gd name="connsiteY0" fmla="*/ 0 h 333694"/>
                <a:gd name="connsiteX1" fmla="*/ 19335232 w 19335232"/>
                <a:gd name="connsiteY1" fmla="*/ 0 h 333694"/>
                <a:gd name="connsiteX2" fmla="*/ 19322694 w 19335232"/>
                <a:gd name="connsiteY2" fmla="*/ 40390 h 333694"/>
                <a:gd name="connsiteX3" fmla="*/ 18880202 w 19335232"/>
                <a:gd name="connsiteY3" fmla="*/ 333694 h 333694"/>
                <a:gd name="connsiteX4" fmla="*/ 455030 w 19335232"/>
                <a:gd name="connsiteY4" fmla="*/ 333694 h 333694"/>
                <a:gd name="connsiteX5" fmla="*/ 12538 w 19335232"/>
                <a:gd name="connsiteY5" fmla="*/ 40390 h 33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35232" h="333694">
                  <a:moveTo>
                    <a:pt x="0" y="0"/>
                  </a:moveTo>
                  <a:lnTo>
                    <a:pt x="19335232" y="0"/>
                  </a:lnTo>
                  <a:lnTo>
                    <a:pt x="19322694" y="40390"/>
                  </a:lnTo>
                  <a:cubicBezTo>
                    <a:pt x="19249792" y="212753"/>
                    <a:pt x="19079120" y="333694"/>
                    <a:pt x="18880202" y="333694"/>
                  </a:cubicBezTo>
                  <a:lnTo>
                    <a:pt x="455030" y="333694"/>
                  </a:lnTo>
                  <a:cubicBezTo>
                    <a:pt x="256112" y="333694"/>
                    <a:pt x="85441" y="212753"/>
                    <a:pt x="12538" y="40390"/>
                  </a:cubicBezTo>
                  <a:close/>
                </a:path>
              </a:pathLst>
            </a:custGeom>
            <a:gradFill flip="none" rotWithShape="1">
              <a:gsLst>
                <a:gs pos="89000">
                  <a:srgbClr val="828282"/>
                </a:gs>
                <a:gs pos="0">
                  <a:srgbClr val="C5C5C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69378C9-E807-161A-949B-952E3D7D8836}"/>
                </a:ext>
              </a:extLst>
            </p:cNvPr>
            <p:cNvSpPr/>
            <p:nvPr userDrawn="1"/>
          </p:nvSpPr>
          <p:spPr>
            <a:xfrm>
              <a:off x="4703929" y="6015623"/>
              <a:ext cx="9773238" cy="186467"/>
            </a:xfrm>
            <a:prstGeom prst="rect">
              <a:avLst/>
            </a:prstGeom>
            <a:gradFill flip="none" rotWithShape="1">
              <a:gsLst>
                <a:gs pos="2000">
                  <a:srgbClr val="D5D5D5"/>
                </a:gs>
                <a:gs pos="1000">
                  <a:srgbClr val="F2F2F2"/>
                </a:gs>
                <a:gs pos="0">
                  <a:schemeClr val="tx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8" name="Полилиния 37">
              <a:extLst>
                <a:ext uri="{FF2B5EF4-FFF2-40B4-BE49-F238E27FC236}">
                  <a16:creationId xmlns:a16="http://schemas.microsoft.com/office/drawing/2014/main" id="{EA0D8C89-D60A-025F-7ED5-61D0ACAD807A}"/>
                </a:ext>
              </a:extLst>
            </p:cNvPr>
            <p:cNvSpPr/>
            <p:nvPr userDrawn="1"/>
          </p:nvSpPr>
          <p:spPr>
            <a:xfrm>
              <a:off x="8891012" y="6018701"/>
              <a:ext cx="1351391" cy="106495"/>
            </a:xfrm>
            <a:custGeom>
              <a:avLst/>
              <a:gdLst>
                <a:gd name="connsiteX0" fmla="*/ 0 w 2673572"/>
                <a:gd name="connsiteY0" fmla="*/ 0 h 212424"/>
                <a:gd name="connsiteX1" fmla="*/ 2673572 w 2673572"/>
                <a:gd name="connsiteY1" fmla="*/ 0 h 212424"/>
                <a:gd name="connsiteX2" fmla="*/ 2662629 w 2673572"/>
                <a:gd name="connsiteY2" fmla="*/ 54207 h 212424"/>
                <a:gd name="connsiteX3" fmla="*/ 2423935 w 2673572"/>
                <a:gd name="connsiteY3" fmla="*/ 212424 h 212424"/>
                <a:gd name="connsiteX4" fmla="*/ 249637 w 2673572"/>
                <a:gd name="connsiteY4" fmla="*/ 212424 h 212424"/>
                <a:gd name="connsiteX5" fmla="*/ 10944 w 2673572"/>
                <a:gd name="connsiteY5" fmla="*/ 54207 h 21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72" h="212424">
                  <a:moveTo>
                    <a:pt x="0" y="0"/>
                  </a:moveTo>
                  <a:lnTo>
                    <a:pt x="2673572" y="0"/>
                  </a:lnTo>
                  <a:lnTo>
                    <a:pt x="2662629" y="54207"/>
                  </a:lnTo>
                  <a:cubicBezTo>
                    <a:pt x="2623302" y="147185"/>
                    <a:pt x="2531237" y="212424"/>
                    <a:pt x="2423935" y="212424"/>
                  </a:cubicBezTo>
                  <a:lnTo>
                    <a:pt x="249637" y="212424"/>
                  </a:lnTo>
                  <a:cubicBezTo>
                    <a:pt x="142335" y="212424"/>
                    <a:pt x="50270" y="147185"/>
                    <a:pt x="10944" y="54207"/>
                  </a:cubicBezTo>
                  <a:close/>
                </a:path>
              </a:pathLst>
            </a:custGeom>
            <a:gradFill>
              <a:gsLst>
                <a:gs pos="88000">
                  <a:srgbClr val="F2F2F2"/>
                </a:gs>
                <a:gs pos="12000">
                  <a:srgbClr val="F2F2F2"/>
                </a:gs>
                <a:gs pos="100000">
                  <a:srgbClr val="828282"/>
                </a:gs>
                <a:gs pos="0">
                  <a:srgbClr val="82828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grpSp>
          <p:nvGrpSpPr>
            <p:cNvPr id="9" name="Группа 26">
              <a:extLst>
                <a:ext uri="{FF2B5EF4-FFF2-40B4-BE49-F238E27FC236}">
                  <a16:creationId xmlns:a16="http://schemas.microsoft.com/office/drawing/2014/main" id="{44507D5B-8932-DD39-F75E-E65D614FBF99}"/>
                </a:ext>
              </a:extLst>
            </p:cNvPr>
            <p:cNvGrpSpPr/>
            <p:nvPr userDrawn="1"/>
          </p:nvGrpSpPr>
          <p:grpSpPr>
            <a:xfrm flipH="1">
              <a:off x="9572513" y="890239"/>
              <a:ext cx="23483" cy="22921"/>
              <a:chOff x="13422299" y="954496"/>
              <a:chExt cx="127026" cy="125005"/>
            </a:xfrm>
          </p:grpSpPr>
          <p:sp>
            <p:nvSpPr>
              <p:cNvPr id="11" name="Овал 29">
                <a:extLst>
                  <a:ext uri="{FF2B5EF4-FFF2-40B4-BE49-F238E27FC236}">
                    <a16:creationId xmlns:a16="http://schemas.microsoft.com/office/drawing/2014/main" id="{4214DA3E-CA32-1D87-B542-9558A027F4B4}"/>
                  </a:ext>
                </a:extLst>
              </p:cNvPr>
              <p:cNvSpPr/>
              <p:nvPr userDrawn="1"/>
            </p:nvSpPr>
            <p:spPr>
              <a:xfrm>
                <a:off x="13422301" y="954496"/>
                <a:ext cx="127023" cy="125004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2"/>
              </a:p>
            </p:txBody>
          </p:sp>
          <p:sp>
            <p:nvSpPr>
              <p:cNvPr id="12" name="Овал 33">
                <a:extLst>
                  <a:ext uri="{FF2B5EF4-FFF2-40B4-BE49-F238E27FC236}">
                    <a16:creationId xmlns:a16="http://schemas.microsoft.com/office/drawing/2014/main" id="{D547BB2D-5103-7A5F-FD3D-BA2AD53F20CD}"/>
                  </a:ext>
                </a:extLst>
              </p:cNvPr>
              <p:cNvSpPr/>
              <p:nvPr userDrawn="1"/>
            </p:nvSpPr>
            <p:spPr>
              <a:xfrm>
                <a:off x="13422299" y="954497"/>
                <a:ext cx="127026" cy="125004"/>
              </a:xfrm>
              <a:prstGeom prst="ellipse">
                <a:avLst/>
              </a:prstGeom>
              <a:solidFill>
                <a:srgbClr val="00206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2"/>
              </a:p>
            </p:txBody>
          </p:sp>
        </p:grpSp>
      </p:grpSp>
      <p:pic>
        <p:nvPicPr>
          <p:cNvPr id="3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AB1C053-8671-4DAA-36B7-64AB8745991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292" y="1012366"/>
            <a:ext cx="2008298" cy="1198672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</p:pic>
      <p:grpSp>
        <p:nvGrpSpPr>
          <p:cNvPr id="21" name="Группа 1">
            <a:extLst>
              <a:ext uri="{FF2B5EF4-FFF2-40B4-BE49-F238E27FC236}">
                <a16:creationId xmlns:a16="http://schemas.microsoft.com/office/drawing/2014/main" id="{D4118E81-6A57-B2CF-9366-8216C6E27622}"/>
              </a:ext>
            </a:extLst>
          </p:cNvPr>
          <p:cNvGrpSpPr/>
          <p:nvPr/>
        </p:nvGrpSpPr>
        <p:grpSpPr>
          <a:xfrm>
            <a:off x="7895812" y="2509270"/>
            <a:ext cx="2619790" cy="1457827"/>
            <a:chOff x="4703929" y="717078"/>
            <a:chExt cx="9773238" cy="5561187"/>
          </a:xfrm>
        </p:grpSpPr>
        <p:sp>
          <p:nvSpPr>
            <p:cNvPr id="22" name="Полилиния 34">
              <a:extLst>
                <a:ext uri="{FF2B5EF4-FFF2-40B4-BE49-F238E27FC236}">
                  <a16:creationId xmlns:a16="http://schemas.microsoft.com/office/drawing/2014/main" id="{6BAF515A-888B-D812-DFFE-24E81BA24C21}"/>
                </a:ext>
              </a:extLst>
            </p:cNvPr>
            <p:cNvSpPr/>
            <p:nvPr userDrawn="1"/>
          </p:nvSpPr>
          <p:spPr>
            <a:xfrm>
              <a:off x="5555970" y="717078"/>
              <a:ext cx="7984745" cy="5414294"/>
            </a:xfrm>
            <a:custGeom>
              <a:avLst/>
              <a:gdLst>
                <a:gd name="connsiteX0" fmla="*/ 593737 w 15796902"/>
                <a:gd name="connsiteY0" fmla="*/ 0 h 10799762"/>
                <a:gd name="connsiteX1" fmla="*/ 2968613 w 15796902"/>
                <a:gd name="connsiteY1" fmla="*/ 0 h 10799762"/>
                <a:gd name="connsiteX2" fmla="*/ 2968615 w 15796902"/>
                <a:gd name="connsiteY2" fmla="*/ 0 h 10799762"/>
                <a:gd name="connsiteX3" fmla="*/ 12828290 w 15796902"/>
                <a:gd name="connsiteY3" fmla="*/ 0 h 10799762"/>
                <a:gd name="connsiteX4" fmla="*/ 14287500 w 15796902"/>
                <a:gd name="connsiteY4" fmla="*/ 0 h 10799762"/>
                <a:gd name="connsiteX5" fmla="*/ 15203166 w 15796902"/>
                <a:gd name="connsiteY5" fmla="*/ 0 h 10799762"/>
                <a:gd name="connsiteX6" fmla="*/ 15796902 w 15796902"/>
                <a:gd name="connsiteY6" fmla="*/ 593737 h 10799762"/>
                <a:gd name="connsiteX7" fmla="*/ 15796902 w 15796902"/>
                <a:gd name="connsiteY7" fmla="*/ 5080012 h 10799762"/>
                <a:gd name="connsiteX8" fmla="*/ 15796902 w 15796902"/>
                <a:gd name="connsiteY8" fmla="*/ 5719750 h 10799762"/>
                <a:gd name="connsiteX9" fmla="*/ 15796902 w 15796902"/>
                <a:gd name="connsiteY9" fmla="*/ 10206025 h 10799762"/>
                <a:gd name="connsiteX10" fmla="*/ 15203166 w 15796902"/>
                <a:gd name="connsiteY10" fmla="*/ 10799762 h 10799762"/>
                <a:gd name="connsiteX11" fmla="*/ 14287500 w 15796902"/>
                <a:gd name="connsiteY11" fmla="*/ 10799762 h 10799762"/>
                <a:gd name="connsiteX12" fmla="*/ 12828290 w 15796902"/>
                <a:gd name="connsiteY12" fmla="*/ 10799762 h 10799762"/>
                <a:gd name="connsiteX13" fmla="*/ 2968613 w 15796902"/>
                <a:gd name="connsiteY13" fmla="*/ 10799762 h 10799762"/>
                <a:gd name="connsiteX14" fmla="*/ 1781175 w 15796902"/>
                <a:gd name="connsiteY14" fmla="*/ 10799762 h 10799762"/>
                <a:gd name="connsiteX15" fmla="*/ 593737 w 15796902"/>
                <a:gd name="connsiteY15" fmla="*/ 10799762 h 10799762"/>
                <a:gd name="connsiteX16" fmla="*/ 0 w 15796902"/>
                <a:gd name="connsiteY16" fmla="*/ 10206025 h 10799762"/>
                <a:gd name="connsiteX17" fmla="*/ 0 w 15796902"/>
                <a:gd name="connsiteY17" fmla="*/ 5719750 h 10799762"/>
                <a:gd name="connsiteX18" fmla="*/ 0 w 15796902"/>
                <a:gd name="connsiteY18" fmla="*/ 5080012 h 10799762"/>
                <a:gd name="connsiteX19" fmla="*/ 0 w 15796902"/>
                <a:gd name="connsiteY19" fmla="*/ 593737 h 10799762"/>
                <a:gd name="connsiteX20" fmla="*/ 593737 w 15796902"/>
                <a:gd name="connsiteY20" fmla="*/ 0 h 1079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96902" h="10799762">
                  <a:moveTo>
                    <a:pt x="593737" y="0"/>
                  </a:moveTo>
                  <a:lnTo>
                    <a:pt x="2968613" y="0"/>
                  </a:lnTo>
                  <a:lnTo>
                    <a:pt x="2968615" y="0"/>
                  </a:lnTo>
                  <a:lnTo>
                    <a:pt x="12828290" y="0"/>
                  </a:lnTo>
                  <a:lnTo>
                    <a:pt x="14287500" y="0"/>
                  </a:lnTo>
                  <a:lnTo>
                    <a:pt x="15203166" y="0"/>
                  </a:lnTo>
                  <a:cubicBezTo>
                    <a:pt x="15531078" y="0"/>
                    <a:pt x="15796902" y="265825"/>
                    <a:pt x="15796902" y="593737"/>
                  </a:cubicBezTo>
                  <a:lnTo>
                    <a:pt x="15796902" y="5080012"/>
                  </a:lnTo>
                  <a:lnTo>
                    <a:pt x="15796902" y="5719750"/>
                  </a:lnTo>
                  <a:lnTo>
                    <a:pt x="15796902" y="10206025"/>
                  </a:lnTo>
                  <a:cubicBezTo>
                    <a:pt x="15796902" y="10533937"/>
                    <a:pt x="15531078" y="10799762"/>
                    <a:pt x="15203166" y="10799762"/>
                  </a:cubicBezTo>
                  <a:lnTo>
                    <a:pt x="14287500" y="10799762"/>
                  </a:lnTo>
                  <a:lnTo>
                    <a:pt x="12828290" y="10799762"/>
                  </a:lnTo>
                  <a:lnTo>
                    <a:pt x="2968613" y="10799762"/>
                  </a:lnTo>
                  <a:lnTo>
                    <a:pt x="1781175" y="10799762"/>
                  </a:lnTo>
                  <a:lnTo>
                    <a:pt x="593737" y="10799762"/>
                  </a:lnTo>
                  <a:cubicBezTo>
                    <a:pt x="265825" y="10799762"/>
                    <a:pt x="0" y="10533937"/>
                    <a:pt x="0" y="10206025"/>
                  </a:cubicBezTo>
                  <a:lnTo>
                    <a:pt x="0" y="5719750"/>
                  </a:lnTo>
                  <a:lnTo>
                    <a:pt x="0" y="5080012"/>
                  </a:lnTo>
                  <a:lnTo>
                    <a:pt x="0" y="593737"/>
                  </a:lnTo>
                  <a:cubicBezTo>
                    <a:pt x="0" y="265825"/>
                    <a:pt x="265825" y="0"/>
                    <a:pt x="593737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23" name="Полилиния 36">
              <a:extLst>
                <a:ext uri="{FF2B5EF4-FFF2-40B4-BE49-F238E27FC236}">
                  <a16:creationId xmlns:a16="http://schemas.microsoft.com/office/drawing/2014/main" id="{56B8CB32-F808-8870-3E52-8815B8432C52}"/>
                </a:ext>
              </a:extLst>
            </p:cNvPr>
            <p:cNvSpPr/>
            <p:nvPr userDrawn="1"/>
          </p:nvSpPr>
          <p:spPr>
            <a:xfrm>
              <a:off x="4703929" y="6202089"/>
              <a:ext cx="9773238" cy="76176"/>
            </a:xfrm>
            <a:custGeom>
              <a:avLst/>
              <a:gdLst>
                <a:gd name="connsiteX0" fmla="*/ 0 w 19335232"/>
                <a:gd name="connsiteY0" fmla="*/ 0 h 333694"/>
                <a:gd name="connsiteX1" fmla="*/ 19335232 w 19335232"/>
                <a:gd name="connsiteY1" fmla="*/ 0 h 333694"/>
                <a:gd name="connsiteX2" fmla="*/ 19322694 w 19335232"/>
                <a:gd name="connsiteY2" fmla="*/ 40390 h 333694"/>
                <a:gd name="connsiteX3" fmla="*/ 18880202 w 19335232"/>
                <a:gd name="connsiteY3" fmla="*/ 333694 h 333694"/>
                <a:gd name="connsiteX4" fmla="*/ 455030 w 19335232"/>
                <a:gd name="connsiteY4" fmla="*/ 333694 h 333694"/>
                <a:gd name="connsiteX5" fmla="*/ 12538 w 19335232"/>
                <a:gd name="connsiteY5" fmla="*/ 40390 h 33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35232" h="333694">
                  <a:moveTo>
                    <a:pt x="0" y="0"/>
                  </a:moveTo>
                  <a:lnTo>
                    <a:pt x="19335232" y="0"/>
                  </a:lnTo>
                  <a:lnTo>
                    <a:pt x="19322694" y="40390"/>
                  </a:lnTo>
                  <a:cubicBezTo>
                    <a:pt x="19249792" y="212753"/>
                    <a:pt x="19079120" y="333694"/>
                    <a:pt x="18880202" y="333694"/>
                  </a:cubicBezTo>
                  <a:lnTo>
                    <a:pt x="455030" y="333694"/>
                  </a:lnTo>
                  <a:cubicBezTo>
                    <a:pt x="256112" y="333694"/>
                    <a:pt x="85441" y="212753"/>
                    <a:pt x="12538" y="40390"/>
                  </a:cubicBezTo>
                  <a:close/>
                </a:path>
              </a:pathLst>
            </a:custGeom>
            <a:gradFill flip="none" rotWithShape="1">
              <a:gsLst>
                <a:gs pos="89000">
                  <a:srgbClr val="828282"/>
                </a:gs>
                <a:gs pos="0">
                  <a:srgbClr val="C5C5C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24" name="Прямоугольник 6">
              <a:extLst>
                <a:ext uri="{FF2B5EF4-FFF2-40B4-BE49-F238E27FC236}">
                  <a16:creationId xmlns:a16="http://schemas.microsoft.com/office/drawing/2014/main" id="{67C8DC55-C5E8-C51A-9420-A4680EB81C1A}"/>
                </a:ext>
              </a:extLst>
            </p:cNvPr>
            <p:cNvSpPr/>
            <p:nvPr userDrawn="1"/>
          </p:nvSpPr>
          <p:spPr>
            <a:xfrm>
              <a:off x="4703929" y="6015623"/>
              <a:ext cx="9773238" cy="186467"/>
            </a:xfrm>
            <a:prstGeom prst="rect">
              <a:avLst/>
            </a:prstGeom>
            <a:gradFill flip="none" rotWithShape="1">
              <a:gsLst>
                <a:gs pos="2000">
                  <a:srgbClr val="D5D5D5"/>
                </a:gs>
                <a:gs pos="1000">
                  <a:srgbClr val="F2F2F2"/>
                </a:gs>
                <a:gs pos="0">
                  <a:schemeClr val="tx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25" name="Полилиния 37">
              <a:extLst>
                <a:ext uri="{FF2B5EF4-FFF2-40B4-BE49-F238E27FC236}">
                  <a16:creationId xmlns:a16="http://schemas.microsoft.com/office/drawing/2014/main" id="{E9CCEE78-AF79-DA57-C33C-49F0221115DF}"/>
                </a:ext>
              </a:extLst>
            </p:cNvPr>
            <p:cNvSpPr/>
            <p:nvPr userDrawn="1"/>
          </p:nvSpPr>
          <p:spPr>
            <a:xfrm>
              <a:off x="8891012" y="6018701"/>
              <a:ext cx="1351391" cy="106495"/>
            </a:xfrm>
            <a:custGeom>
              <a:avLst/>
              <a:gdLst>
                <a:gd name="connsiteX0" fmla="*/ 0 w 2673572"/>
                <a:gd name="connsiteY0" fmla="*/ 0 h 212424"/>
                <a:gd name="connsiteX1" fmla="*/ 2673572 w 2673572"/>
                <a:gd name="connsiteY1" fmla="*/ 0 h 212424"/>
                <a:gd name="connsiteX2" fmla="*/ 2662629 w 2673572"/>
                <a:gd name="connsiteY2" fmla="*/ 54207 h 212424"/>
                <a:gd name="connsiteX3" fmla="*/ 2423935 w 2673572"/>
                <a:gd name="connsiteY3" fmla="*/ 212424 h 212424"/>
                <a:gd name="connsiteX4" fmla="*/ 249637 w 2673572"/>
                <a:gd name="connsiteY4" fmla="*/ 212424 h 212424"/>
                <a:gd name="connsiteX5" fmla="*/ 10944 w 2673572"/>
                <a:gd name="connsiteY5" fmla="*/ 54207 h 21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72" h="212424">
                  <a:moveTo>
                    <a:pt x="0" y="0"/>
                  </a:moveTo>
                  <a:lnTo>
                    <a:pt x="2673572" y="0"/>
                  </a:lnTo>
                  <a:lnTo>
                    <a:pt x="2662629" y="54207"/>
                  </a:lnTo>
                  <a:cubicBezTo>
                    <a:pt x="2623302" y="147185"/>
                    <a:pt x="2531237" y="212424"/>
                    <a:pt x="2423935" y="212424"/>
                  </a:cubicBezTo>
                  <a:lnTo>
                    <a:pt x="249637" y="212424"/>
                  </a:lnTo>
                  <a:cubicBezTo>
                    <a:pt x="142335" y="212424"/>
                    <a:pt x="50270" y="147185"/>
                    <a:pt x="10944" y="54207"/>
                  </a:cubicBezTo>
                  <a:close/>
                </a:path>
              </a:pathLst>
            </a:custGeom>
            <a:gradFill>
              <a:gsLst>
                <a:gs pos="88000">
                  <a:srgbClr val="F2F2F2"/>
                </a:gs>
                <a:gs pos="12000">
                  <a:srgbClr val="F2F2F2"/>
                </a:gs>
                <a:gs pos="100000">
                  <a:srgbClr val="828282"/>
                </a:gs>
                <a:gs pos="0">
                  <a:srgbClr val="82828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6B97C6F-2F41-F693-FA6C-71E64DBC0DF3}"/>
                </a:ext>
              </a:extLst>
            </p:cNvPr>
            <p:cNvGrpSpPr/>
            <p:nvPr userDrawn="1"/>
          </p:nvGrpSpPr>
          <p:grpSpPr>
            <a:xfrm flipH="1">
              <a:off x="9572513" y="890239"/>
              <a:ext cx="23483" cy="22921"/>
              <a:chOff x="13422299" y="954496"/>
              <a:chExt cx="127026" cy="125005"/>
            </a:xfrm>
          </p:grpSpPr>
          <p:sp>
            <p:nvSpPr>
              <p:cNvPr id="28" name="Овал 29">
                <a:extLst>
                  <a:ext uri="{FF2B5EF4-FFF2-40B4-BE49-F238E27FC236}">
                    <a16:creationId xmlns:a16="http://schemas.microsoft.com/office/drawing/2014/main" id="{26A2D6DA-54CF-B338-B177-2399E64DAEEA}"/>
                  </a:ext>
                </a:extLst>
              </p:cNvPr>
              <p:cNvSpPr/>
              <p:nvPr userDrawn="1"/>
            </p:nvSpPr>
            <p:spPr>
              <a:xfrm>
                <a:off x="13422301" y="954496"/>
                <a:ext cx="127023" cy="125004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2"/>
              </a:p>
            </p:txBody>
          </p:sp>
          <p:sp>
            <p:nvSpPr>
              <p:cNvPr id="29" name="Овал 33">
                <a:extLst>
                  <a:ext uri="{FF2B5EF4-FFF2-40B4-BE49-F238E27FC236}">
                    <a16:creationId xmlns:a16="http://schemas.microsoft.com/office/drawing/2014/main" id="{7B01C102-AB8E-1640-C507-18AEE21E5759}"/>
                  </a:ext>
                </a:extLst>
              </p:cNvPr>
              <p:cNvSpPr/>
              <p:nvPr userDrawn="1"/>
            </p:nvSpPr>
            <p:spPr>
              <a:xfrm>
                <a:off x="13422299" y="954497"/>
                <a:ext cx="127026" cy="125004"/>
              </a:xfrm>
              <a:prstGeom prst="ellipse">
                <a:avLst/>
              </a:prstGeom>
              <a:solidFill>
                <a:srgbClr val="00206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2"/>
              </a:p>
            </p:txBody>
          </p:sp>
        </p:grpSp>
      </p:grpSp>
      <p:grpSp>
        <p:nvGrpSpPr>
          <p:cNvPr id="30" name="Группа 1">
            <a:extLst>
              <a:ext uri="{FF2B5EF4-FFF2-40B4-BE49-F238E27FC236}">
                <a16:creationId xmlns:a16="http://schemas.microsoft.com/office/drawing/2014/main" id="{3DF9CE24-232B-BB12-1A8B-B2AEB0177EFF}"/>
              </a:ext>
            </a:extLst>
          </p:cNvPr>
          <p:cNvGrpSpPr/>
          <p:nvPr/>
        </p:nvGrpSpPr>
        <p:grpSpPr>
          <a:xfrm>
            <a:off x="7895811" y="4125548"/>
            <a:ext cx="2619790" cy="1457827"/>
            <a:chOff x="4703929" y="717077"/>
            <a:chExt cx="9773238" cy="5561188"/>
          </a:xfrm>
        </p:grpSpPr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4E1EAE82-015C-1AC4-2152-3A4AEDFFA240}"/>
                </a:ext>
              </a:extLst>
            </p:cNvPr>
            <p:cNvSpPr/>
            <p:nvPr userDrawn="1"/>
          </p:nvSpPr>
          <p:spPr>
            <a:xfrm>
              <a:off x="5555970" y="717077"/>
              <a:ext cx="7984744" cy="5414294"/>
            </a:xfrm>
            <a:custGeom>
              <a:avLst/>
              <a:gdLst>
                <a:gd name="connsiteX0" fmla="*/ 593737 w 15796902"/>
                <a:gd name="connsiteY0" fmla="*/ 0 h 10799762"/>
                <a:gd name="connsiteX1" fmla="*/ 2968613 w 15796902"/>
                <a:gd name="connsiteY1" fmla="*/ 0 h 10799762"/>
                <a:gd name="connsiteX2" fmla="*/ 2968615 w 15796902"/>
                <a:gd name="connsiteY2" fmla="*/ 0 h 10799762"/>
                <a:gd name="connsiteX3" fmla="*/ 12828290 w 15796902"/>
                <a:gd name="connsiteY3" fmla="*/ 0 h 10799762"/>
                <a:gd name="connsiteX4" fmla="*/ 14287500 w 15796902"/>
                <a:gd name="connsiteY4" fmla="*/ 0 h 10799762"/>
                <a:gd name="connsiteX5" fmla="*/ 15203166 w 15796902"/>
                <a:gd name="connsiteY5" fmla="*/ 0 h 10799762"/>
                <a:gd name="connsiteX6" fmla="*/ 15796902 w 15796902"/>
                <a:gd name="connsiteY6" fmla="*/ 593737 h 10799762"/>
                <a:gd name="connsiteX7" fmla="*/ 15796902 w 15796902"/>
                <a:gd name="connsiteY7" fmla="*/ 5080012 h 10799762"/>
                <a:gd name="connsiteX8" fmla="*/ 15796902 w 15796902"/>
                <a:gd name="connsiteY8" fmla="*/ 5719750 h 10799762"/>
                <a:gd name="connsiteX9" fmla="*/ 15796902 w 15796902"/>
                <a:gd name="connsiteY9" fmla="*/ 10206025 h 10799762"/>
                <a:gd name="connsiteX10" fmla="*/ 15203166 w 15796902"/>
                <a:gd name="connsiteY10" fmla="*/ 10799762 h 10799762"/>
                <a:gd name="connsiteX11" fmla="*/ 14287500 w 15796902"/>
                <a:gd name="connsiteY11" fmla="*/ 10799762 h 10799762"/>
                <a:gd name="connsiteX12" fmla="*/ 12828290 w 15796902"/>
                <a:gd name="connsiteY12" fmla="*/ 10799762 h 10799762"/>
                <a:gd name="connsiteX13" fmla="*/ 2968613 w 15796902"/>
                <a:gd name="connsiteY13" fmla="*/ 10799762 h 10799762"/>
                <a:gd name="connsiteX14" fmla="*/ 1781175 w 15796902"/>
                <a:gd name="connsiteY14" fmla="*/ 10799762 h 10799762"/>
                <a:gd name="connsiteX15" fmla="*/ 593737 w 15796902"/>
                <a:gd name="connsiteY15" fmla="*/ 10799762 h 10799762"/>
                <a:gd name="connsiteX16" fmla="*/ 0 w 15796902"/>
                <a:gd name="connsiteY16" fmla="*/ 10206025 h 10799762"/>
                <a:gd name="connsiteX17" fmla="*/ 0 w 15796902"/>
                <a:gd name="connsiteY17" fmla="*/ 5719750 h 10799762"/>
                <a:gd name="connsiteX18" fmla="*/ 0 w 15796902"/>
                <a:gd name="connsiteY18" fmla="*/ 5080012 h 10799762"/>
                <a:gd name="connsiteX19" fmla="*/ 0 w 15796902"/>
                <a:gd name="connsiteY19" fmla="*/ 593737 h 10799762"/>
                <a:gd name="connsiteX20" fmla="*/ 593737 w 15796902"/>
                <a:gd name="connsiteY20" fmla="*/ 0 h 1079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96902" h="10799762">
                  <a:moveTo>
                    <a:pt x="593737" y="0"/>
                  </a:moveTo>
                  <a:lnTo>
                    <a:pt x="2968613" y="0"/>
                  </a:lnTo>
                  <a:lnTo>
                    <a:pt x="2968615" y="0"/>
                  </a:lnTo>
                  <a:lnTo>
                    <a:pt x="12828290" y="0"/>
                  </a:lnTo>
                  <a:lnTo>
                    <a:pt x="14287500" y="0"/>
                  </a:lnTo>
                  <a:lnTo>
                    <a:pt x="15203166" y="0"/>
                  </a:lnTo>
                  <a:cubicBezTo>
                    <a:pt x="15531078" y="0"/>
                    <a:pt x="15796902" y="265825"/>
                    <a:pt x="15796902" y="593737"/>
                  </a:cubicBezTo>
                  <a:lnTo>
                    <a:pt x="15796902" y="5080012"/>
                  </a:lnTo>
                  <a:lnTo>
                    <a:pt x="15796902" y="5719750"/>
                  </a:lnTo>
                  <a:lnTo>
                    <a:pt x="15796902" y="10206025"/>
                  </a:lnTo>
                  <a:cubicBezTo>
                    <a:pt x="15796902" y="10533937"/>
                    <a:pt x="15531078" y="10799762"/>
                    <a:pt x="15203166" y="10799762"/>
                  </a:cubicBezTo>
                  <a:lnTo>
                    <a:pt x="14287500" y="10799762"/>
                  </a:lnTo>
                  <a:lnTo>
                    <a:pt x="12828290" y="10799762"/>
                  </a:lnTo>
                  <a:lnTo>
                    <a:pt x="2968613" y="10799762"/>
                  </a:lnTo>
                  <a:lnTo>
                    <a:pt x="1781175" y="10799762"/>
                  </a:lnTo>
                  <a:lnTo>
                    <a:pt x="593737" y="10799762"/>
                  </a:lnTo>
                  <a:cubicBezTo>
                    <a:pt x="265825" y="10799762"/>
                    <a:pt x="0" y="10533937"/>
                    <a:pt x="0" y="10206025"/>
                  </a:cubicBezTo>
                  <a:lnTo>
                    <a:pt x="0" y="5719750"/>
                  </a:lnTo>
                  <a:lnTo>
                    <a:pt x="0" y="5080012"/>
                  </a:lnTo>
                  <a:lnTo>
                    <a:pt x="0" y="593737"/>
                  </a:lnTo>
                  <a:cubicBezTo>
                    <a:pt x="0" y="265825"/>
                    <a:pt x="265825" y="0"/>
                    <a:pt x="593737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92BA13CB-AEDD-2CDA-E515-E9C9E67A349D}"/>
                </a:ext>
              </a:extLst>
            </p:cNvPr>
            <p:cNvSpPr/>
            <p:nvPr userDrawn="1"/>
          </p:nvSpPr>
          <p:spPr>
            <a:xfrm>
              <a:off x="4703929" y="6202089"/>
              <a:ext cx="9773238" cy="76176"/>
            </a:xfrm>
            <a:custGeom>
              <a:avLst/>
              <a:gdLst>
                <a:gd name="connsiteX0" fmla="*/ 0 w 19335232"/>
                <a:gd name="connsiteY0" fmla="*/ 0 h 333694"/>
                <a:gd name="connsiteX1" fmla="*/ 19335232 w 19335232"/>
                <a:gd name="connsiteY1" fmla="*/ 0 h 333694"/>
                <a:gd name="connsiteX2" fmla="*/ 19322694 w 19335232"/>
                <a:gd name="connsiteY2" fmla="*/ 40390 h 333694"/>
                <a:gd name="connsiteX3" fmla="*/ 18880202 w 19335232"/>
                <a:gd name="connsiteY3" fmla="*/ 333694 h 333694"/>
                <a:gd name="connsiteX4" fmla="*/ 455030 w 19335232"/>
                <a:gd name="connsiteY4" fmla="*/ 333694 h 333694"/>
                <a:gd name="connsiteX5" fmla="*/ 12538 w 19335232"/>
                <a:gd name="connsiteY5" fmla="*/ 40390 h 33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35232" h="333694">
                  <a:moveTo>
                    <a:pt x="0" y="0"/>
                  </a:moveTo>
                  <a:lnTo>
                    <a:pt x="19335232" y="0"/>
                  </a:lnTo>
                  <a:lnTo>
                    <a:pt x="19322694" y="40390"/>
                  </a:lnTo>
                  <a:cubicBezTo>
                    <a:pt x="19249792" y="212753"/>
                    <a:pt x="19079120" y="333694"/>
                    <a:pt x="18880202" y="333694"/>
                  </a:cubicBezTo>
                  <a:lnTo>
                    <a:pt x="455030" y="333694"/>
                  </a:lnTo>
                  <a:cubicBezTo>
                    <a:pt x="256112" y="333694"/>
                    <a:pt x="85441" y="212753"/>
                    <a:pt x="12538" y="40390"/>
                  </a:cubicBezTo>
                  <a:close/>
                </a:path>
              </a:pathLst>
            </a:custGeom>
            <a:gradFill flip="none" rotWithShape="1">
              <a:gsLst>
                <a:gs pos="89000">
                  <a:srgbClr val="828282"/>
                </a:gs>
                <a:gs pos="0">
                  <a:srgbClr val="C5C5C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38" name="Прямоугольник 6">
              <a:extLst>
                <a:ext uri="{FF2B5EF4-FFF2-40B4-BE49-F238E27FC236}">
                  <a16:creationId xmlns:a16="http://schemas.microsoft.com/office/drawing/2014/main" id="{4AAD27C5-870A-1C17-BEB1-B5AEA5F6A8D0}"/>
                </a:ext>
              </a:extLst>
            </p:cNvPr>
            <p:cNvSpPr/>
            <p:nvPr userDrawn="1"/>
          </p:nvSpPr>
          <p:spPr>
            <a:xfrm>
              <a:off x="4703929" y="6015623"/>
              <a:ext cx="9773238" cy="186467"/>
            </a:xfrm>
            <a:prstGeom prst="rect">
              <a:avLst/>
            </a:prstGeom>
            <a:gradFill flip="none" rotWithShape="1">
              <a:gsLst>
                <a:gs pos="2000">
                  <a:srgbClr val="D5D5D5"/>
                </a:gs>
                <a:gs pos="1000">
                  <a:srgbClr val="F2F2F2"/>
                </a:gs>
                <a:gs pos="0">
                  <a:schemeClr val="tx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39" name="Полилиния 37">
              <a:extLst>
                <a:ext uri="{FF2B5EF4-FFF2-40B4-BE49-F238E27FC236}">
                  <a16:creationId xmlns:a16="http://schemas.microsoft.com/office/drawing/2014/main" id="{F5893B59-E243-85F0-F92A-E417F5529D79}"/>
                </a:ext>
              </a:extLst>
            </p:cNvPr>
            <p:cNvSpPr/>
            <p:nvPr userDrawn="1"/>
          </p:nvSpPr>
          <p:spPr>
            <a:xfrm>
              <a:off x="8891012" y="6018701"/>
              <a:ext cx="1351391" cy="106495"/>
            </a:xfrm>
            <a:custGeom>
              <a:avLst/>
              <a:gdLst>
                <a:gd name="connsiteX0" fmla="*/ 0 w 2673572"/>
                <a:gd name="connsiteY0" fmla="*/ 0 h 212424"/>
                <a:gd name="connsiteX1" fmla="*/ 2673572 w 2673572"/>
                <a:gd name="connsiteY1" fmla="*/ 0 h 212424"/>
                <a:gd name="connsiteX2" fmla="*/ 2662629 w 2673572"/>
                <a:gd name="connsiteY2" fmla="*/ 54207 h 212424"/>
                <a:gd name="connsiteX3" fmla="*/ 2423935 w 2673572"/>
                <a:gd name="connsiteY3" fmla="*/ 212424 h 212424"/>
                <a:gd name="connsiteX4" fmla="*/ 249637 w 2673572"/>
                <a:gd name="connsiteY4" fmla="*/ 212424 h 212424"/>
                <a:gd name="connsiteX5" fmla="*/ 10944 w 2673572"/>
                <a:gd name="connsiteY5" fmla="*/ 54207 h 21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72" h="212424">
                  <a:moveTo>
                    <a:pt x="0" y="0"/>
                  </a:moveTo>
                  <a:lnTo>
                    <a:pt x="2673572" y="0"/>
                  </a:lnTo>
                  <a:lnTo>
                    <a:pt x="2662629" y="54207"/>
                  </a:lnTo>
                  <a:cubicBezTo>
                    <a:pt x="2623302" y="147185"/>
                    <a:pt x="2531237" y="212424"/>
                    <a:pt x="2423935" y="212424"/>
                  </a:cubicBezTo>
                  <a:lnTo>
                    <a:pt x="249637" y="212424"/>
                  </a:lnTo>
                  <a:cubicBezTo>
                    <a:pt x="142335" y="212424"/>
                    <a:pt x="50270" y="147185"/>
                    <a:pt x="10944" y="54207"/>
                  </a:cubicBezTo>
                  <a:close/>
                </a:path>
              </a:pathLst>
            </a:custGeom>
            <a:gradFill>
              <a:gsLst>
                <a:gs pos="88000">
                  <a:srgbClr val="F2F2F2"/>
                </a:gs>
                <a:gs pos="12000">
                  <a:srgbClr val="F2F2F2"/>
                </a:gs>
                <a:gs pos="100000">
                  <a:srgbClr val="828282"/>
                </a:gs>
                <a:gs pos="0">
                  <a:srgbClr val="82828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grpSp>
          <p:nvGrpSpPr>
            <p:cNvPr id="40" name="Группа 26">
              <a:extLst>
                <a:ext uri="{FF2B5EF4-FFF2-40B4-BE49-F238E27FC236}">
                  <a16:creationId xmlns:a16="http://schemas.microsoft.com/office/drawing/2014/main" id="{D0F89227-F375-98EC-E0FF-42EBFAEC7383}"/>
                </a:ext>
              </a:extLst>
            </p:cNvPr>
            <p:cNvGrpSpPr/>
            <p:nvPr userDrawn="1"/>
          </p:nvGrpSpPr>
          <p:grpSpPr>
            <a:xfrm flipH="1">
              <a:off x="9572513" y="890239"/>
              <a:ext cx="23483" cy="22921"/>
              <a:chOff x="13422299" y="954496"/>
              <a:chExt cx="127026" cy="125005"/>
            </a:xfrm>
          </p:grpSpPr>
          <p:sp>
            <p:nvSpPr>
              <p:cNvPr id="41" name="Овал 29">
                <a:extLst>
                  <a:ext uri="{FF2B5EF4-FFF2-40B4-BE49-F238E27FC236}">
                    <a16:creationId xmlns:a16="http://schemas.microsoft.com/office/drawing/2014/main" id="{102D458F-828C-6F61-2B2F-0BD753A2EA97}"/>
                  </a:ext>
                </a:extLst>
              </p:cNvPr>
              <p:cNvSpPr/>
              <p:nvPr userDrawn="1"/>
            </p:nvSpPr>
            <p:spPr>
              <a:xfrm>
                <a:off x="13422301" y="954496"/>
                <a:ext cx="127023" cy="125004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2"/>
              </a:p>
            </p:txBody>
          </p:sp>
          <p:sp>
            <p:nvSpPr>
              <p:cNvPr id="42" name="Овал 33">
                <a:extLst>
                  <a:ext uri="{FF2B5EF4-FFF2-40B4-BE49-F238E27FC236}">
                    <a16:creationId xmlns:a16="http://schemas.microsoft.com/office/drawing/2014/main" id="{8F750EB2-ED69-1C93-16F9-2BE910D13A3E}"/>
                  </a:ext>
                </a:extLst>
              </p:cNvPr>
              <p:cNvSpPr/>
              <p:nvPr userDrawn="1"/>
            </p:nvSpPr>
            <p:spPr>
              <a:xfrm>
                <a:off x="13422299" y="954497"/>
                <a:ext cx="127026" cy="125004"/>
              </a:xfrm>
              <a:prstGeom prst="ellipse">
                <a:avLst/>
              </a:prstGeom>
              <a:solidFill>
                <a:srgbClr val="00206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2"/>
              </a:p>
            </p:txBody>
          </p:sp>
        </p:grpSp>
      </p:grpSp>
      <p:pic>
        <p:nvPicPr>
          <p:cNvPr id="3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0BA485-F1A3-0C50-4C1C-E1C56CA1CBC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78" y="2631747"/>
            <a:ext cx="1986762" cy="1172014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31" name="Picture 15">
            <a:extLst>
              <a:ext uri="{FF2B5EF4-FFF2-40B4-BE49-F238E27FC236}">
                <a16:creationId xmlns:a16="http://schemas.microsoft.com/office/drawing/2014/main" id="{B7269ADC-4274-2E23-2D15-6123392B8C11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291" y="4232001"/>
            <a:ext cx="2022389" cy="1199304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13" name="Titel 16">
            <a:extLst>
              <a:ext uri="{FF2B5EF4-FFF2-40B4-BE49-F238E27FC236}">
                <a16:creationId xmlns:a16="http://schemas.microsoft.com/office/drawing/2014/main" id="{8D2ACA75-EC31-BE5C-6128-DBEE2FE5708F}"/>
              </a:ext>
            </a:extLst>
          </p:cNvPr>
          <p:cNvSpPr txBox="1">
            <a:spLocks/>
          </p:cNvSpPr>
          <p:nvPr/>
        </p:nvSpPr>
        <p:spPr>
          <a:xfrm>
            <a:off x="9449119" y="2116163"/>
            <a:ext cx="2219057" cy="345864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 i="0" spc="3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800" spc="0">
                <a:latin typeface="+mn-lt"/>
              </a:rPr>
              <a:t>Anrufe</a:t>
            </a:r>
          </a:p>
        </p:txBody>
      </p:sp>
      <p:sp>
        <p:nvSpPr>
          <p:cNvPr id="14" name="Titel 16">
            <a:extLst>
              <a:ext uri="{FF2B5EF4-FFF2-40B4-BE49-F238E27FC236}">
                <a16:creationId xmlns:a16="http://schemas.microsoft.com/office/drawing/2014/main" id="{C1B9B33F-6DBB-B8BB-92C7-470C0BA51071}"/>
              </a:ext>
            </a:extLst>
          </p:cNvPr>
          <p:cNvSpPr txBox="1">
            <a:spLocks/>
          </p:cNvSpPr>
          <p:nvPr/>
        </p:nvSpPr>
        <p:spPr>
          <a:xfrm>
            <a:off x="9449119" y="3719815"/>
            <a:ext cx="2219057" cy="345864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 i="0" spc="3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800" spc="0">
                <a:latin typeface="+mn-lt"/>
              </a:rPr>
              <a:t>Meetings</a:t>
            </a:r>
          </a:p>
        </p:txBody>
      </p:sp>
      <p:sp>
        <p:nvSpPr>
          <p:cNvPr id="15" name="Titel 16">
            <a:extLst>
              <a:ext uri="{FF2B5EF4-FFF2-40B4-BE49-F238E27FC236}">
                <a16:creationId xmlns:a16="http://schemas.microsoft.com/office/drawing/2014/main" id="{5B9114F2-9B0F-E8E0-6471-053A1AF855D1}"/>
              </a:ext>
            </a:extLst>
          </p:cNvPr>
          <p:cNvSpPr txBox="1">
            <a:spLocks/>
          </p:cNvSpPr>
          <p:nvPr/>
        </p:nvSpPr>
        <p:spPr>
          <a:xfrm>
            <a:off x="9449119" y="5337507"/>
            <a:ext cx="2219057" cy="345864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 i="0" spc="3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800" spc="0">
                <a:latin typeface="+mn-lt"/>
              </a:rPr>
              <a:t>Chat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789E02E-7B95-E7D8-33DD-738AC7EB14C1}"/>
              </a:ext>
            </a:extLst>
          </p:cNvPr>
          <p:cNvSpPr/>
          <p:nvPr/>
        </p:nvSpPr>
        <p:spPr>
          <a:xfrm>
            <a:off x="1821698" y="1320936"/>
            <a:ext cx="775498" cy="735848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B297263-22A2-F293-2573-E69AA314CD9A}"/>
              </a:ext>
            </a:extLst>
          </p:cNvPr>
          <p:cNvSpPr/>
          <p:nvPr/>
        </p:nvSpPr>
        <p:spPr>
          <a:xfrm>
            <a:off x="1937020" y="3003815"/>
            <a:ext cx="580038" cy="590140"/>
          </a:xfrm>
          <a:prstGeom prst="ellipse">
            <a:avLst/>
          </a:prstGeom>
          <a:solidFill>
            <a:schemeClr val="tx2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2C0CDA2-1626-CAD2-92EB-32C246CA052E}"/>
              </a:ext>
            </a:extLst>
          </p:cNvPr>
          <p:cNvSpPr/>
          <p:nvPr/>
        </p:nvSpPr>
        <p:spPr>
          <a:xfrm flipH="1" flipV="1">
            <a:off x="5641135" y="2670799"/>
            <a:ext cx="499665" cy="505693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179C57-560A-61FB-A3C9-8A0CA68E8BAB}"/>
              </a:ext>
            </a:extLst>
          </p:cNvPr>
          <p:cNvSpPr/>
          <p:nvPr/>
        </p:nvSpPr>
        <p:spPr>
          <a:xfrm>
            <a:off x="5859241" y="1246856"/>
            <a:ext cx="647407" cy="647407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521432-BDDF-0B47-0DE6-82761603164B}"/>
              </a:ext>
            </a:extLst>
          </p:cNvPr>
          <p:cNvSpPr/>
          <p:nvPr/>
        </p:nvSpPr>
        <p:spPr>
          <a:xfrm>
            <a:off x="162787" y="1550262"/>
            <a:ext cx="982602" cy="982602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34" name="Bildplatzhalter 405">
            <a:extLst>
              <a:ext uri="{FF2B5EF4-FFF2-40B4-BE49-F238E27FC236}">
                <a16:creationId xmlns:a16="http://schemas.microsoft.com/office/drawing/2014/main" id="{57AD5985-31CF-B5A4-1B83-023416E0B6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0" r="-30000"/>
          <a:stretch>
            <a:fillRect/>
          </a:stretch>
        </p:blipFill>
        <p:spPr>
          <a:xfrm>
            <a:off x="6032112" y="1425450"/>
            <a:ext cx="304872" cy="304872"/>
          </a:xfrm>
          <a:prstGeom prst="rect">
            <a:avLst/>
          </a:prstGeom>
        </p:spPr>
      </p:pic>
      <p:pic>
        <p:nvPicPr>
          <p:cNvPr id="43" name="Bildplatzhalter 361">
            <a:extLst>
              <a:ext uri="{FF2B5EF4-FFF2-40B4-BE49-F238E27FC236}">
                <a16:creationId xmlns:a16="http://schemas.microsoft.com/office/drawing/2014/main" id="{6085C822-0A49-9F9C-8731-24C03D113A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4641"/>
          <a:stretch>
            <a:fillRect/>
          </a:stretch>
        </p:blipFill>
        <p:spPr>
          <a:xfrm>
            <a:off x="2024479" y="1527934"/>
            <a:ext cx="366329" cy="366329"/>
          </a:xfrm>
          <a:prstGeom prst="rect">
            <a:avLst/>
          </a:prstGeom>
        </p:spPr>
      </p:pic>
      <p:pic>
        <p:nvPicPr>
          <p:cNvPr id="44" name="Bildplatzhalter 357">
            <a:extLst>
              <a:ext uri="{FF2B5EF4-FFF2-40B4-BE49-F238E27FC236}">
                <a16:creationId xmlns:a16="http://schemas.microsoft.com/office/drawing/2014/main" id="{4E7A4E29-56E4-F15E-3177-884562C8F2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58" b="-20958"/>
          <a:stretch>
            <a:fillRect/>
          </a:stretch>
        </p:blipFill>
        <p:spPr>
          <a:xfrm>
            <a:off x="2061157" y="3147656"/>
            <a:ext cx="331763" cy="331763"/>
          </a:xfrm>
          <a:prstGeom prst="rect">
            <a:avLst/>
          </a:prstGeom>
        </p:spPr>
      </p:pic>
      <p:pic>
        <p:nvPicPr>
          <p:cNvPr id="45" name="Bildplatzhalter 345">
            <a:extLst>
              <a:ext uri="{FF2B5EF4-FFF2-40B4-BE49-F238E27FC236}">
                <a16:creationId xmlns:a16="http://schemas.microsoft.com/office/drawing/2014/main" id="{36AAA67B-85CD-40A6-6016-D2EDF707F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00" b="-10000"/>
          <a:stretch>
            <a:fillRect/>
          </a:stretch>
        </p:blipFill>
        <p:spPr>
          <a:xfrm rot="10800000" flipH="1" flipV="1">
            <a:off x="5803512" y="2809599"/>
            <a:ext cx="228600" cy="233680"/>
          </a:xfrm>
          <a:prstGeom prst="rect">
            <a:avLst/>
          </a:prstGeom>
        </p:spPr>
      </p:pic>
      <p:pic>
        <p:nvPicPr>
          <p:cNvPr id="46" name="Bildplatzhalter 389">
            <a:extLst>
              <a:ext uri="{FF2B5EF4-FFF2-40B4-BE49-F238E27FC236}">
                <a16:creationId xmlns:a16="http://schemas.microsoft.com/office/drawing/2014/main" id="{259941E4-72E8-D964-ED04-B3C042F399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739" y="1755545"/>
            <a:ext cx="530338" cy="530338"/>
          </a:xfrm>
          <a:prstGeom prst="rect">
            <a:avLst/>
          </a:prstGeom>
        </p:spPr>
      </p:pic>
      <p:pic>
        <p:nvPicPr>
          <p:cNvPr id="47" name="Bildplatzhalter 329">
            <a:extLst>
              <a:ext uri="{FF2B5EF4-FFF2-40B4-BE49-F238E27FC236}">
                <a16:creationId xmlns:a16="http://schemas.microsoft.com/office/drawing/2014/main" id="{12C15046-3F43-4A8D-5730-17E7010A3C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9396" y="3257273"/>
            <a:ext cx="90424" cy="90424"/>
          </a:xfrm>
          <a:prstGeom prst="rect">
            <a:avLst/>
          </a:prstGeom>
        </p:spPr>
      </p:pic>
      <p:pic>
        <p:nvPicPr>
          <p:cNvPr id="48" name="Bildplatzhalter 293">
            <a:extLst>
              <a:ext uri="{FF2B5EF4-FFF2-40B4-BE49-F238E27FC236}">
                <a16:creationId xmlns:a16="http://schemas.microsoft.com/office/drawing/2014/main" id="{2DD72033-1741-7590-FA85-308DB7945F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4" b="-5634"/>
          <a:stretch>
            <a:fillRect/>
          </a:stretch>
        </p:blipFill>
        <p:spPr>
          <a:xfrm>
            <a:off x="2114200" y="1580988"/>
            <a:ext cx="180848" cy="1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66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1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2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2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14" grpId="0" uiExpand="1" build="p" animBg="1"/>
      <p:bldP spid="15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: abgerundete Ecken 14">
            <a:extLst>
              <a:ext uri="{FF2B5EF4-FFF2-40B4-BE49-F238E27FC236}">
                <a16:creationId xmlns:a16="http://schemas.microsoft.com/office/drawing/2014/main" id="{E54A305B-0FD1-BD31-8168-3978DD25449D}"/>
              </a:ext>
            </a:extLst>
          </p:cNvPr>
          <p:cNvSpPr/>
          <p:nvPr/>
        </p:nvSpPr>
        <p:spPr>
          <a:xfrm>
            <a:off x="-119270" y="5881719"/>
            <a:ext cx="12483548" cy="985903"/>
          </a:xfrm>
          <a:prstGeom prst="roundRect">
            <a:avLst>
              <a:gd name="adj" fmla="val 887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8F26A2B-2B5D-C427-FAF9-3EC90A66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Ein starkes Team – mit </a:t>
            </a:r>
            <a:r>
              <a:rPr lang="de-DE" err="1"/>
              <a:t>Webex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Cisco </a:t>
            </a:r>
            <a:br>
              <a:rPr lang="de-DE"/>
            </a:br>
            <a:r>
              <a:rPr lang="de-DE"/>
              <a:t>war Zusammenarbeit nie einfacher</a:t>
            </a:r>
            <a:br>
              <a:rPr lang="de-DE" sz="2800"/>
            </a:br>
            <a:endParaRPr lang="de-DE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30FE86A-9EE0-4C02-A6AC-D98F267B154D}"/>
              </a:ext>
            </a:extLst>
          </p:cNvPr>
          <p:cNvGrpSpPr/>
          <p:nvPr/>
        </p:nvGrpSpPr>
        <p:grpSpPr>
          <a:xfrm>
            <a:off x="3401842" y="6014055"/>
            <a:ext cx="3022283" cy="772269"/>
            <a:chOff x="3261145" y="5681215"/>
            <a:chExt cx="5036403" cy="1286926"/>
          </a:xfrm>
        </p:grpSpPr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BC4EC490-6B50-AB13-3AED-6FCA2CCA2B8E}"/>
                </a:ext>
              </a:extLst>
            </p:cNvPr>
            <p:cNvGrpSpPr/>
            <p:nvPr/>
          </p:nvGrpSpPr>
          <p:grpSpPr>
            <a:xfrm>
              <a:off x="5190192" y="5681215"/>
              <a:ext cx="1811616" cy="1140389"/>
              <a:chOff x="1593130" y="1670391"/>
              <a:chExt cx="4290655" cy="2726504"/>
            </a:xfrm>
          </p:grpSpPr>
          <p:pic>
            <p:nvPicPr>
              <p:cNvPr id="27" name="Picture 54">
                <a:extLst>
                  <a:ext uri="{FF2B5EF4-FFF2-40B4-BE49-F238E27FC236}">
                    <a16:creationId xmlns:a16="http://schemas.microsoft.com/office/drawing/2014/main" id="{524D5C5B-807A-6AF4-EA6A-284EB16A72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93130" y="1670391"/>
                <a:ext cx="4290655" cy="2726504"/>
              </a:xfrm>
              <a:prstGeom prst="rect">
                <a:avLst/>
              </a:prstGeom>
            </p:spPr>
          </p:pic>
          <p:pic>
            <p:nvPicPr>
              <p:cNvPr id="28" name="Picture 12">
                <a:extLst>
                  <a:ext uri="{FF2B5EF4-FFF2-40B4-BE49-F238E27FC236}">
                    <a16:creationId xmlns:a16="http://schemas.microsoft.com/office/drawing/2014/main" id="{0A714F9B-C517-EB70-A28B-95AF4C48C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5944" y="1885791"/>
                <a:ext cx="3260636" cy="1834109"/>
              </a:xfrm>
              <a:prstGeom prst="rect">
                <a:avLst/>
              </a:prstGeom>
            </p:spPr>
          </p:pic>
        </p:grpSp>
        <p:pic>
          <p:nvPicPr>
            <p:cNvPr id="20" name="Picture 25" descr="A picture containing electronics, photo, monitor, different&#10;&#10;Description automatically generated">
              <a:extLst>
                <a:ext uri="{FF2B5EF4-FFF2-40B4-BE49-F238E27FC236}">
                  <a16:creationId xmlns:a16="http://schemas.microsoft.com/office/drawing/2014/main" id="{465983F8-F834-439D-5572-B2ADE577E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1145" y="5863448"/>
              <a:ext cx="1472925" cy="1104693"/>
            </a:xfrm>
            <a:prstGeom prst="rect">
              <a:avLst/>
            </a:prstGeom>
          </p:spPr>
        </p:pic>
        <p:pic>
          <p:nvPicPr>
            <p:cNvPr id="21" name="Picture 2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A927177-28B2-4113-5196-1667A13D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9284" y="5799781"/>
              <a:ext cx="1218264" cy="1044413"/>
            </a:xfrm>
            <a:prstGeom prst="rect">
              <a:avLst/>
            </a:prstGeom>
          </p:spPr>
        </p:pic>
        <p:grpSp>
          <p:nvGrpSpPr>
            <p:cNvPr id="22" name="Gruppierung 44">
              <a:extLst>
                <a:ext uri="{FF2B5EF4-FFF2-40B4-BE49-F238E27FC236}">
                  <a16:creationId xmlns:a16="http://schemas.microsoft.com/office/drawing/2014/main" id="{D4B59593-2410-E1B6-20BC-93C625AFE9DC}"/>
                </a:ext>
              </a:extLst>
            </p:cNvPr>
            <p:cNvGrpSpPr/>
            <p:nvPr/>
          </p:nvGrpSpPr>
          <p:grpSpPr>
            <a:xfrm>
              <a:off x="4605766" y="5887188"/>
              <a:ext cx="501429" cy="932543"/>
              <a:chOff x="5190776" y="4647563"/>
              <a:chExt cx="874733" cy="1655971"/>
            </a:xfrm>
          </p:grpSpPr>
          <p:grpSp>
            <p:nvGrpSpPr>
              <p:cNvPr id="23" name="Group 7">
                <a:extLst>
                  <a:ext uri="{FF2B5EF4-FFF2-40B4-BE49-F238E27FC236}">
                    <a16:creationId xmlns:a16="http://schemas.microsoft.com/office/drawing/2014/main" id="{D02205D9-C17D-3E78-8916-CC1BCFED8F18}"/>
                  </a:ext>
                </a:extLst>
              </p:cNvPr>
              <p:cNvGrpSpPr/>
              <p:nvPr/>
            </p:nvGrpSpPr>
            <p:grpSpPr>
              <a:xfrm>
                <a:off x="5190776" y="4647563"/>
                <a:ext cx="874733" cy="1655971"/>
                <a:chOff x="5652870" y="804176"/>
                <a:chExt cx="991748" cy="1889184"/>
              </a:xfrm>
            </p:grpSpPr>
            <p:pic>
              <p:nvPicPr>
                <p:cNvPr id="25" name="Picture 48">
                  <a:extLst>
                    <a:ext uri="{FF2B5EF4-FFF2-40B4-BE49-F238E27FC236}">
                      <a16:creationId xmlns:a16="http://schemas.microsoft.com/office/drawing/2014/main" id="{D78E3B80-A44A-D79A-4359-EAE3C81B2B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2870" y="804176"/>
                  <a:ext cx="991748" cy="1889184"/>
                </a:xfrm>
                <a:prstGeom prst="rect">
                  <a:avLst/>
                </a:prstGeom>
              </p:spPr>
            </p:pic>
            <p:sp>
              <p:nvSpPr>
                <p:cNvPr id="26" name="Round Same Side Corner Rectangle 19">
                  <a:extLst>
                    <a:ext uri="{FF2B5EF4-FFF2-40B4-BE49-F238E27FC236}">
                      <a16:creationId xmlns:a16="http://schemas.microsoft.com/office/drawing/2014/main" id="{A180A4B9-6473-0E60-6B60-03735A0FF061}"/>
                    </a:ext>
                  </a:extLst>
                </p:cNvPr>
                <p:cNvSpPr/>
                <p:nvPr/>
              </p:nvSpPr>
              <p:spPr>
                <a:xfrm rot="16200000">
                  <a:off x="5260118" y="1291031"/>
                  <a:ext cx="1777141" cy="912291"/>
                </a:xfrm>
                <a:prstGeom prst="roundRect">
                  <a:avLst>
                    <a:gd name="adj" fmla="val 8485"/>
                  </a:avLst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C3D82557-1D37-3E86-40FE-B2C30E7B4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37899" y="4727546"/>
                <a:ext cx="771252" cy="1371802"/>
              </a:xfrm>
              <a:prstGeom prst="rect">
                <a:avLst/>
              </a:prstGeom>
            </p:spPr>
          </p:pic>
        </p:grpSp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71401002-49CC-F43B-DA91-72E7BA23D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1564" y="6007324"/>
            <a:ext cx="2164168" cy="865667"/>
          </a:xfrm>
          <a:prstGeom prst="rect">
            <a:avLst/>
          </a:prstGeom>
        </p:spPr>
      </p:pic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B24ED00B-FC56-87AE-75E2-03AA52B0D218}"/>
              </a:ext>
            </a:extLst>
          </p:cNvPr>
          <p:cNvSpPr/>
          <p:nvPr/>
        </p:nvSpPr>
        <p:spPr>
          <a:xfrm>
            <a:off x="6307395" y="1522390"/>
            <a:ext cx="2476309" cy="1935178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: abgerundete Ecken 14">
            <a:extLst>
              <a:ext uri="{FF2B5EF4-FFF2-40B4-BE49-F238E27FC236}">
                <a16:creationId xmlns:a16="http://schemas.microsoft.com/office/drawing/2014/main" id="{54BE4407-0680-0687-B353-49FD637ACAA3}"/>
              </a:ext>
            </a:extLst>
          </p:cNvPr>
          <p:cNvSpPr/>
          <p:nvPr/>
        </p:nvSpPr>
        <p:spPr>
          <a:xfrm>
            <a:off x="3392477" y="1536830"/>
            <a:ext cx="2481493" cy="1923974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: abgerundete Ecken 14">
            <a:extLst>
              <a:ext uri="{FF2B5EF4-FFF2-40B4-BE49-F238E27FC236}">
                <a16:creationId xmlns:a16="http://schemas.microsoft.com/office/drawing/2014/main" id="{BA355067-D05B-8C42-5899-1B68326C4AA6}"/>
              </a:ext>
            </a:extLst>
          </p:cNvPr>
          <p:cNvSpPr/>
          <p:nvPr/>
        </p:nvSpPr>
        <p:spPr>
          <a:xfrm>
            <a:off x="479424" y="2635320"/>
            <a:ext cx="2482346" cy="1936800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: abgerundete Ecken 14">
            <a:extLst>
              <a:ext uri="{FF2B5EF4-FFF2-40B4-BE49-F238E27FC236}">
                <a16:creationId xmlns:a16="http://schemas.microsoft.com/office/drawing/2014/main" id="{D042556D-55D3-E648-4001-1DF1395B9AC0}"/>
              </a:ext>
            </a:extLst>
          </p:cNvPr>
          <p:cNvSpPr/>
          <p:nvPr/>
        </p:nvSpPr>
        <p:spPr>
          <a:xfrm>
            <a:off x="9238172" y="2636257"/>
            <a:ext cx="2476309" cy="1936800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79B0779-7041-94CD-0155-112F1A82CC07}"/>
              </a:ext>
            </a:extLst>
          </p:cNvPr>
          <p:cNvSpPr txBox="1"/>
          <p:nvPr/>
        </p:nvSpPr>
        <p:spPr>
          <a:xfrm>
            <a:off x="479425" y="2636257"/>
            <a:ext cx="2482345" cy="648000"/>
          </a:xfrm>
          <a:prstGeom prst="round2SameRect">
            <a:avLst/>
          </a:prstGeom>
          <a:solidFill>
            <a:schemeClr val="tx2"/>
          </a:solidFill>
        </p:spPr>
        <p:txBody>
          <a:bodyPr wrap="square" lIns="108000" tIns="0" rIns="0" bIns="72000" rtlCol="0" anchor="ctr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de-DE" sz="1400" b="1">
                <a:solidFill>
                  <a:schemeClr val="bg1"/>
                </a:solidFill>
                <a:effectLst/>
              </a:rPr>
              <a:t>Audio-/Video-</a:t>
            </a:r>
            <a:br>
              <a:rPr lang="de-DE" sz="1400" b="1">
                <a:solidFill>
                  <a:schemeClr val="bg1"/>
                </a:solidFill>
                <a:effectLst/>
              </a:rPr>
            </a:br>
            <a:r>
              <a:rPr lang="de-DE" sz="1400" b="1" err="1">
                <a:solidFill>
                  <a:schemeClr val="bg1"/>
                </a:solidFill>
                <a:effectLst/>
              </a:rPr>
              <a:t>konferenzen</a:t>
            </a:r>
            <a:endParaRPr lang="de-DE" sz="1400" b="1">
              <a:solidFill>
                <a:schemeClr val="bg1"/>
              </a:solidFill>
              <a:effectLst/>
            </a:endParaRPr>
          </a:p>
        </p:txBody>
      </p:sp>
      <p:pic>
        <p:nvPicPr>
          <p:cNvPr id="44" name="Bildplatzhalter 329">
            <a:extLst>
              <a:ext uri="{FF2B5EF4-FFF2-40B4-BE49-F238E27FC236}">
                <a16:creationId xmlns:a16="http://schemas.microsoft.com/office/drawing/2014/main" id="{ADDE61E9-318D-DCE0-2F23-0B27D23319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b="259"/>
          <a:stretch>
            <a:fillRect/>
          </a:stretch>
        </p:blipFill>
        <p:spPr>
          <a:xfrm>
            <a:off x="2598621" y="2856084"/>
            <a:ext cx="274320" cy="274320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D5B6EBC7-BEE2-DC6B-6B07-FA1650E1F2D5}"/>
              </a:ext>
            </a:extLst>
          </p:cNvPr>
          <p:cNvSpPr txBox="1"/>
          <p:nvPr/>
        </p:nvSpPr>
        <p:spPr>
          <a:xfrm>
            <a:off x="3392477" y="1535087"/>
            <a:ext cx="2484000" cy="648000"/>
          </a:xfrm>
          <a:prstGeom prst="round2SameRect">
            <a:avLst/>
          </a:prstGeom>
          <a:solidFill>
            <a:schemeClr val="tx2"/>
          </a:solidFill>
        </p:spPr>
        <p:txBody>
          <a:bodyPr wrap="square" lIns="108000" tIns="0" rIns="0" bIns="72000" rtlCol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400" b="1">
                <a:solidFill>
                  <a:schemeClr val="bg1"/>
                </a:solidFill>
                <a:effectLst/>
              </a:rPr>
              <a:t>Chat und Präsenz-informationen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58FF9A3-FC8B-46C2-C6FC-719B303C32ED}"/>
              </a:ext>
            </a:extLst>
          </p:cNvPr>
          <p:cNvSpPr txBox="1"/>
          <p:nvPr/>
        </p:nvSpPr>
        <p:spPr>
          <a:xfrm>
            <a:off x="3422232" y="2299493"/>
            <a:ext cx="2484000" cy="488082"/>
          </a:xfrm>
          <a:prstGeom prst="rect">
            <a:avLst/>
          </a:prstGeom>
        </p:spPr>
        <p:txBody>
          <a:bodyPr vert="horz" wrap="square" lIns="0" tIns="0" rIns="91440" bIns="45720" rtlCol="0">
            <a:spAutoFit/>
          </a:bodyPr>
          <a:lstStyle>
            <a:defPPr>
              <a:defRPr lang="x-none"/>
            </a:defPPr>
            <a:lvl1pPr marL="284400" indent="-2844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1600" indent="-284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800" indent="-284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34000" indent="-28575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96800" indent="-248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300" spc="1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27200" indent="-234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200" spc="10" baseline="0"/>
            </a:lvl6pPr>
            <a:lvl7pPr marL="1843200" indent="-212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050" spc="10" baseline="0"/>
            </a:lvl7pPr>
            <a:lvl8pPr marL="2008800" indent="-162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800" spc="10" baseline="0"/>
            </a:lvl8pPr>
            <a:lvl9pPr marL="2149200" indent="-144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700" spc="10" baseline="0"/>
            </a:lvl9pPr>
          </a:lstStyle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Direkt-/Gruppen-Chat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Präsenzstatus Informationen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F232B34-DE5E-0A24-F351-53C9DEFE1D16}"/>
              </a:ext>
            </a:extLst>
          </p:cNvPr>
          <p:cNvSpPr txBox="1"/>
          <p:nvPr/>
        </p:nvSpPr>
        <p:spPr>
          <a:xfrm>
            <a:off x="6339211" y="2299493"/>
            <a:ext cx="2476309" cy="1158074"/>
          </a:xfrm>
          <a:prstGeom prst="rect">
            <a:avLst/>
          </a:prstGeom>
        </p:spPr>
        <p:txBody>
          <a:bodyPr vert="horz" wrap="square" lIns="0" tIns="0" rIns="91440" bIns="45720" rtlCol="0">
            <a:spAutoFit/>
          </a:bodyPr>
          <a:lstStyle>
            <a:lvl1pPr marL="284400" indent="-2844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1600" indent="-284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800" indent="-284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34000" indent="-28575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96800" indent="-248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300" spc="1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27200" indent="-234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200" spc="10" baseline="0"/>
            </a:lvl6pPr>
            <a:lvl7pPr marL="1843200" indent="-212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050" spc="10" baseline="0"/>
            </a:lvl7pPr>
            <a:lvl8pPr marL="2008800" indent="-162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800" spc="10" baseline="0"/>
            </a:lvl8pPr>
            <a:lvl9pPr marL="2149200" indent="-144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700" spc="10" baseline="0"/>
            </a:lvl9pPr>
          </a:lstStyle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Desktop-/Applikations-freigaben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Bildschirmsteuerung übertragen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Dateitransfer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441E0317-8EB3-E3EC-9783-40C8A9EAF5DE}"/>
              </a:ext>
            </a:extLst>
          </p:cNvPr>
          <p:cNvSpPr txBox="1"/>
          <p:nvPr/>
        </p:nvSpPr>
        <p:spPr>
          <a:xfrm>
            <a:off x="6306503" y="1535087"/>
            <a:ext cx="2484000" cy="648000"/>
          </a:xfrm>
          <a:prstGeom prst="round2SameRect">
            <a:avLst/>
          </a:prstGeom>
          <a:solidFill>
            <a:schemeClr val="tx2"/>
          </a:solidFill>
        </p:spPr>
        <p:txBody>
          <a:bodyPr wrap="square" lIns="108000" tIns="0" rIns="0" bIns="72000" rtlCol="0" anchor="ctr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de-DE" sz="1400" b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Desktop-/</a:t>
            </a:r>
            <a:r>
              <a:rPr lang="de-DE" sz="1400" b="1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Application</a:t>
            </a:r>
            <a:r>
              <a:rPr lang="de-DE" sz="1400" b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-/ </a:t>
            </a:r>
            <a:br>
              <a:rPr lang="de-DE" sz="1400" b="1">
                <a:solidFill>
                  <a:schemeClr val="bg1"/>
                </a:solidFill>
                <a:effectLst/>
                <a:cs typeface="Arial" panose="020B0604020202020204" pitchFamily="34" charset="0"/>
              </a:rPr>
            </a:br>
            <a:r>
              <a:rPr lang="de-DE" sz="1400" b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File-Sharing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17FD144B-85A7-47E9-6A1A-CE0670999D7B}"/>
              </a:ext>
            </a:extLst>
          </p:cNvPr>
          <p:cNvSpPr txBox="1"/>
          <p:nvPr/>
        </p:nvSpPr>
        <p:spPr>
          <a:xfrm>
            <a:off x="9277147" y="3400664"/>
            <a:ext cx="2496364" cy="870623"/>
          </a:xfrm>
          <a:prstGeom prst="rect">
            <a:avLst/>
          </a:prstGeom>
        </p:spPr>
        <p:txBody>
          <a:bodyPr vert="horz" wrap="square" lIns="0" tIns="0" rIns="91440" bIns="45720" rtlCol="0">
            <a:spAutoFit/>
          </a:bodyPr>
          <a:lstStyle>
            <a:defPPr>
              <a:defRPr lang="x-none"/>
            </a:defPPr>
            <a:lvl1pPr marL="284400" indent="-28440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1600" indent="-284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800" indent="-284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34000" indent="-28575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spc="1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96800" indent="-248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300" spc="1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627200" indent="-234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200" spc="10" baseline="0"/>
            </a:lvl6pPr>
            <a:lvl7pPr marL="1843200" indent="-2124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050" spc="10" baseline="0"/>
            </a:lvl7pPr>
            <a:lvl8pPr marL="2008800" indent="-162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800" spc="10" baseline="0"/>
            </a:lvl8pPr>
            <a:lvl9pPr marL="2149200" indent="-144000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700" spc="10" baseline="0"/>
            </a:lvl9pPr>
          </a:lstStyle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Chat, Desktop Sharing       und Videokonferenzen         mit externen Teilnehmern        </a:t>
            </a:r>
            <a:r>
              <a:rPr lang="de-DE" sz="1200" err="1"/>
              <a:t>über</a:t>
            </a:r>
            <a:r>
              <a:rPr lang="de-DE" sz="1200"/>
              <a:t> Web-Browser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D2C4B49-4709-F952-CA6B-EDE6A5588AE5}"/>
              </a:ext>
            </a:extLst>
          </p:cNvPr>
          <p:cNvSpPr txBox="1"/>
          <p:nvPr/>
        </p:nvSpPr>
        <p:spPr>
          <a:xfrm>
            <a:off x="9232811" y="2636257"/>
            <a:ext cx="2484000" cy="648000"/>
          </a:xfrm>
          <a:prstGeom prst="round2SameRect">
            <a:avLst/>
          </a:prstGeom>
          <a:solidFill>
            <a:schemeClr val="tx2"/>
          </a:solidFill>
        </p:spPr>
        <p:txBody>
          <a:bodyPr wrap="square" lIns="108000" tIns="0" rIns="0" bIns="72000" rtlCol="0" anchor="ctr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de-DE" sz="1400" b="1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Collaboration</a:t>
            </a:r>
            <a:r>
              <a:rPr lang="de-DE" sz="1400" b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br>
              <a:rPr lang="de-DE" sz="1400" b="1">
                <a:solidFill>
                  <a:schemeClr val="bg1"/>
                </a:solidFill>
                <a:effectLst/>
                <a:cs typeface="Arial" panose="020B0604020202020204" pitchFamily="34" charset="0"/>
              </a:rPr>
            </a:br>
            <a:r>
              <a:rPr lang="de-DE" sz="1400" b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Gast Client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0BDFE400-4049-1747-ABE5-68E3934B0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4962" y="2787133"/>
            <a:ext cx="372648" cy="356409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291AE1E-9FBE-3AEC-8657-65A462F60F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1893" y="1727676"/>
            <a:ext cx="279468" cy="283143"/>
          </a:xfrm>
          <a:prstGeom prst="rect">
            <a:avLst/>
          </a:prstGeom>
        </p:spPr>
      </p:pic>
      <p:sp>
        <p:nvSpPr>
          <p:cNvPr id="54" name="Textplatzhalter 21">
            <a:extLst>
              <a:ext uri="{FF2B5EF4-FFF2-40B4-BE49-F238E27FC236}">
                <a16:creationId xmlns:a16="http://schemas.microsoft.com/office/drawing/2014/main" id="{DDF81CE8-0CF0-D29F-CA81-0EEFBDBACAE9}"/>
              </a:ext>
            </a:extLst>
          </p:cNvPr>
          <p:cNvSpPr txBox="1">
            <a:spLocks/>
          </p:cNvSpPr>
          <p:nvPr/>
        </p:nvSpPr>
        <p:spPr>
          <a:xfrm>
            <a:off x="515279" y="3390637"/>
            <a:ext cx="2484000" cy="947567"/>
          </a:xfrm>
          <a:prstGeom prst="rect">
            <a:avLst/>
          </a:prstGeom>
        </p:spPr>
        <p:txBody>
          <a:bodyPr vert="horz" wrap="square" lIns="0" tIns="0" rIns="91440" bIns="45720" rtlCol="0">
            <a:spAutoFit/>
          </a:bodyPr>
          <a:lstStyle>
            <a:lvl1pPr marL="284400" indent="-284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61600" indent="-284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38800" indent="-284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34000" indent="-28575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96800" indent="-248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3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7200" indent="-2340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2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3200" indent="-212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05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8800" indent="-1620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9200" indent="-1440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7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Bis zu 100 Teilnehmer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Audiosteuerung des Konferenzraumes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de-DE" sz="1200"/>
              <a:t>Teilnehmer-Steuerung</a:t>
            </a:r>
          </a:p>
        </p:txBody>
      </p:sp>
      <p:pic>
        <p:nvPicPr>
          <p:cNvPr id="55" name="Bildplatzhalter 297">
            <a:extLst>
              <a:ext uri="{FF2B5EF4-FFF2-40B4-BE49-F238E27FC236}">
                <a16:creationId xmlns:a16="http://schemas.microsoft.com/office/drawing/2014/main" id="{EFB92BB2-422C-8907-C1D5-F71F429759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9300" y="1736451"/>
            <a:ext cx="265592" cy="265592"/>
          </a:xfrm>
          <a:prstGeom prst="rect">
            <a:avLst/>
          </a:prstGeom>
        </p:spPr>
      </p:pic>
      <p:sp>
        <p:nvSpPr>
          <p:cNvPr id="56" name="Rechteck: abgerundete Ecken 14">
            <a:extLst>
              <a:ext uri="{FF2B5EF4-FFF2-40B4-BE49-F238E27FC236}">
                <a16:creationId xmlns:a16="http://schemas.microsoft.com/office/drawing/2014/main" id="{14E6C057-532C-BFE2-E693-D1BF9D404749}"/>
              </a:ext>
            </a:extLst>
          </p:cNvPr>
          <p:cNvSpPr/>
          <p:nvPr/>
        </p:nvSpPr>
        <p:spPr>
          <a:xfrm>
            <a:off x="3384683" y="3707472"/>
            <a:ext cx="5399022" cy="1936800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5A6A777C-5188-DDCC-0034-13A674BD3F22}"/>
              </a:ext>
            </a:extLst>
          </p:cNvPr>
          <p:cNvSpPr txBox="1"/>
          <p:nvPr/>
        </p:nvSpPr>
        <p:spPr>
          <a:xfrm>
            <a:off x="3385289" y="3707474"/>
            <a:ext cx="5398415" cy="648000"/>
          </a:xfrm>
          <a:prstGeom prst="round2SameRect">
            <a:avLst/>
          </a:prstGeom>
          <a:solidFill>
            <a:schemeClr val="tx2"/>
          </a:solidFill>
        </p:spPr>
        <p:txBody>
          <a:bodyPr wrap="square" lIns="108000" tIns="0" rIns="0" bIns="72000" rtlCol="0" anchor="ctr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b="1" err="1">
                <a:solidFill>
                  <a:schemeClr val="bg1"/>
                </a:solidFill>
                <a:effectLst/>
              </a:rPr>
              <a:t>Volle</a:t>
            </a:r>
            <a:r>
              <a:rPr lang="en-US" sz="1400" b="1">
                <a:solidFill>
                  <a:schemeClr val="bg1"/>
                </a:solidFill>
                <a:effectLst/>
              </a:rPr>
              <a:t> Integration in </a:t>
            </a:r>
            <a:br>
              <a:rPr lang="en-US" sz="1400" b="1">
                <a:solidFill>
                  <a:schemeClr val="bg1"/>
                </a:solidFill>
                <a:effectLst/>
              </a:rPr>
            </a:br>
            <a:r>
              <a:rPr lang="en-US" sz="1400" b="1">
                <a:solidFill>
                  <a:schemeClr val="bg1"/>
                </a:solidFill>
                <a:effectLst/>
              </a:rPr>
              <a:t>Microsoft Teams und Outlook</a:t>
            </a:r>
          </a:p>
        </p:txBody>
      </p:sp>
      <p:sp>
        <p:nvSpPr>
          <p:cNvPr id="58" name="Textplatzhalter 21">
            <a:extLst>
              <a:ext uri="{FF2B5EF4-FFF2-40B4-BE49-F238E27FC236}">
                <a16:creationId xmlns:a16="http://schemas.microsoft.com/office/drawing/2014/main" id="{FA7F1AD0-A92B-27A0-B627-896FDDC5FA7F}"/>
              </a:ext>
            </a:extLst>
          </p:cNvPr>
          <p:cNvSpPr txBox="1">
            <a:spLocks/>
          </p:cNvSpPr>
          <p:nvPr/>
        </p:nvSpPr>
        <p:spPr>
          <a:xfrm>
            <a:off x="3413600" y="4471880"/>
            <a:ext cx="3173813" cy="998863"/>
          </a:xfrm>
          <a:prstGeom prst="rect">
            <a:avLst/>
          </a:prstGeom>
        </p:spPr>
        <p:txBody>
          <a:bodyPr vert="horz" wrap="square" lIns="0" tIns="0" rIns="91440" bIns="45720" rtlCol="0" anchor="t">
            <a:spAutoFit/>
          </a:bodyPr>
          <a:lstStyle>
            <a:lvl1pPr marL="284400" indent="-284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61600" indent="-284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38800" indent="-284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34000" indent="-28575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96800" indent="-248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3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7200" indent="-2340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2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3200" indent="-2124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105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8800" indent="-1620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9200" indent="-14400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Char char="—"/>
              <a:defRPr sz="7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845" indent="-283845">
              <a:lnSpc>
                <a:spcPct val="114000"/>
              </a:lnSpc>
              <a:spcBef>
                <a:spcPts val="500"/>
              </a:spcBef>
            </a:pPr>
            <a:r>
              <a:rPr lang="de-DE" sz="1200"/>
              <a:t>Telefonate ins klassische Telefonnetz</a:t>
            </a:r>
            <a:endParaRPr lang="en-US" sz="1200"/>
          </a:p>
          <a:p>
            <a:pPr marL="283845" indent="-283845">
              <a:lnSpc>
                <a:spcPct val="114000"/>
              </a:lnSpc>
            </a:pPr>
            <a:r>
              <a:rPr lang="de-DE" sz="1200">
                <a:latin typeface="Arial"/>
                <a:cs typeface="Arial"/>
              </a:rPr>
              <a:t>Keine extra Phone-System-Lizenzen von Microsoft nötig</a:t>
            </a:r>
            <a:endParaRPr lang="de-DE" sz="1200"/>
          </a:p>
          <a:p>
            <a:pPr marL="283845" indent="-283845">
              <a:lnSpc>
                <a:spcPct val="114000"/>
              </a:lnSpc>
              <a:spcBef>
                <a:spcPts val="500"/>
              </a:spcBef>
            </a:pPr>
            <a:r>
              <a:rPr lang="de-DE" sz="1200"/>
              <a:t>Einbindung in Outlook Kalender</a:t>
            </a:r>
          </a:p>
        </p:txBody>
      </p:sp>
      <p:pic>
        <p:nvPicPr>
          <p:cNvPr id="59" name="Bildplatzhalter 317">
            <a:extLst>
              <a:ext uri="{FF2B5EF4-FFF2-40B4-BE49-F238E27FC236}">
                <a16:creationId xmlns:a16="http://schemas.microsoft.com/office/drawing/2014/main" id="{20782085-BF35-0F29-EF7E-98A7F026B2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6" b="-5896"/>
          <a:stretch>
            <a:fillRect/>
          </a:stretch>
        </p:blipFill>
        <p:spPr>
          <a:xfrm>
            <a:off x="6188971" y="3879038"/>
            <a:ext cx="304872" cy="304872"/>
          </a:xfrm>
          <a:prstGeom prst="rect">
            <a:avLst/>
          </a:prstGeom>
        </p:spPr>
      </p:pic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618E5B97-0758-AD04-459B-46A8073CDA4A}"/>
              </a:ext>
            </a:extLst>
          </p:cNvPr>
          <p:cNvGrpSpPr/>
          <p:nvPr/>
        </p:nvGrpSpPr>
        <p:grpSpPr>
          <a:xfrm>
            <a:off x="6796796" y="4016023"/>
            <a:ext cx="1895090" cy="1374088"/>
            <a:chOff x="8184037" y="3337401"/>
            <a:chExt cx="3485878" cy="2607789"/>
          </a:xfrm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grpSpPr>
        <p:sp>
          <p:nvSpPr>
            <p:cNvPr id="64" name="Freeform: Shape 5">
              <a:extLst>
                <a:ext uri="{FF2B5EF4-FFF2-40B4-BE49-F238E27FC236}">
                  <a16:creationId xmlns:a16="http://schemas.microsoft.com/office/drawing/2014/main" id="{8CB8EE62-78C4-B201-CD16-3BE72F51AA99}"/>
                </a:ext>
              </a:extLst>
            </p:cNvPr>
            <p:cNvSpPr/>
            <p:nvPr/>
          </p:nvSpPr>
          <p:spPr>
            <a:xfrm>
              <a:off x="8184037" y="3337401"/>
              <a:ext cx="3313046" cy="2209194"/>
            </a:xfrm>
            <a:custGeom>
              <a:avLst/>
              <a:gdLst>
                <a:gd name="connsiteX0" fmla="*/ 0 w 9448800"/>
                <a:gd name="connsiteY0" fmla="*/ 0 h 5638800"/>
                <a:gd name="connsiteX1" fmla="*/ 9448800 w 9448800"/>
                <a:gd name="connsiteY1" fmla="*/ 0 h 5638800"/>
                <a:gd name="connsiteX2" fmla="*/ 9448800 w 9448800"/>
                <a:gd name="connsiteY2" fmla="*/ 3505200 h 5638800"/>
                <a:gd name="connsiteX3" fmla="*/ 8150518 w 9448800"/>
                <a:gd name="connsiteY3" fmla="*/ 3505200 h 5638800"/>
                <a:gd name="connsiteX4" fmla="*/ 8114337 w 9448800"/>
                <a:gd name="connsiteY4" fmla="*/ 3464941 h 5638800"/>
                <a:gd name="connsiteX5" fmla="*/ 8169117 w 9448800"/>
                <a:gd name="connsiteY5" fmla="*/ 3134944 h 5638800"/>
                <a:gd name="connsiteX6" fmla="*/ 7887065 w 9448800"/>
                <a:gd name="connsiteY6" fmla="*/ 2580572 h 5638800"/>
                <a:gd name="connsiteX7" fmla="*/ 7841232 w 9448800"/>
                <a:gd name="connsiteY7" fmla="*/ 2578641 h 5638800"/>
                <a:gd name="connsiteX8" fmla="*/ 7561656 w 9448800"/>
                <a:gd name="connsiteY8" fmla="*/ 3127833 h 5638800"/>
                <a:gd name="connsiteX9" fmla="*/ 7594883 w 9448800"/>
                <a:gd name="connsiteY9" fmla="*/ 3494649 h 5638800"/>
                <a:gd name="connsiteX10" fmla="*/ 7583552 w 9448800"/>
                <a:gd name="connsiteY10" fmla="*/ 3505200 h 5638800"/>
                <a:gd name="connsiteX11" fmla="*/ 6172200 w 9448800"/>
                <a:gd name="connsiteY11" fmla="*/ 3505200 h 5638800"/>
                <a:gd name="connsiteX12" fmla="*/ 6172200 w 9448800"/>
                <a:gd name="connsiteY12" fmla="*/ 4281906 h 5638800"/>
                <a:gd name="connsiteX13" fmla="*/ 6223831 w 9448800"/>
                <a:gd name="connsiteY13" fmla="*/ 4325489 h 5638800"/>
                <a:gd name="connsiteX14" fmla="*/ 6557927 w 9448800"/>
                <a:gd name="connsiteY14" fmla="*/ 4270082 h 5638800"/>
                <a:gd name="connsiteX15" fmla="*/ 7107119 w 9448800"/>
                <a:gd name="connsiteY15" fmla="*/ 4549658 h 5638800"/>
                <a:gd name="connsiteX16" fmla="*/ 7105188 w 9448800"/>
                <a:gd name="connsiteY16" fmla="*/ 4595490 h 5638800"/>
                <a:gd name="connsiteX17" fmla="*/ 6550815 w 9448800"/>
                <a:gd name="connsiteY17" fmla="*/ 4877542 h 5638800"/>
                <a:gd name="connsiteX18" fmla="*/ 6220818 w 9448800"/>
                <a:gd name="connsiteY18" fmla="*/ 4822762 h 5638800"/>
                <a:gd name="connsiteX19" fmla="*/ 6172200 w 9448800"/>
                <a:gd name="connsiteY19" fmla="*/ 4866455 h 5638800"/>
                <a:gd name="connsiteX20" fmla="*/ 6172200 w 9448800"/>
                <a:gd name="connsiteY20" fmla="*/ 5638800 h 5638800"/>
                <a:gd name="connsiteX21" fmla="*/ 0 w 9448800"/>
                <a:gd name="connsiteY21" fmla="*/ 563880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448800" h="5638800">
                  <a:moveTo>
                    <a:pt x="0" y="0"/>
                  </a:moveTo>
                  <a:lnTo>
                    <a:pt x="9448800" y="0"/>
                  </a:lnTo>
                  <a:lnTo>
                    <a:pt x="9448800" y="3505200"/>
                  </a:lnTo>
                  <a:lnTo>
                    <a:pt x="8150518" y="3505200"/>
                  </a:lnTo>
                  <a:lnTo>
                    <a:pt x="8114337" y="3464941"/>
                  </a:lnTo>
                  <a:cubicBezTo>
                    <a:pt x="8072270" y="3401682"/>
                    <a:pt x="8050758" y="3295815"/>
                    <a:pt x="8169117" y="3134944"/>
                  </a:cubicBezTo>
                  <a:cubicBezTo>
                    <a:pt x="8351925" y="2971907"/>
                    <a:pt x="8257413" y="2614562"/>
                    <a:pt x="7887065" y="2580572"/>
                  </a:cubicBezTo>
                  <a:lnTo>
                    <a:pt x="7841232" y="2578641"/>
                  </a:lnTo>
                  <a:cubicBezTo>
                    <a:pt x="7586868" y="2581350"/>
                    <a:pt x="7321793" y="2872437"/>
                    <a:pt x="7561656" y="3127833"/>
                  </a:cubicBezTo>
                  <a:cubicBezTo>
                    <a:pt x="7681142" y="3288462"/>
                    <a:pt x="7651257" y="3428492"/>
                    <a:pt x="7594883" y="3494649"/>
                  </a:cubicBezTo>
                  <a:lnTo>
                    <a:pt x="7583552" y="3505200"/>
                  </a:lnTo>
                  <a:lnTo>
                    <a:pt x="6172200" y="3505200"/>
                  </a:lnTo>
                  <a:lnTo>
                    <a:pt x="6172200" y="4281906"/>
                  </a:lnTo>
                  <a:lnTo>
                    <a:pt x="6223831" y="4325489"/>
                  </a:lnTo>
                  <a:cubicBezTo>
                    <a:pt x="6297696" y="4365172"/>
                    <a:pt x="6420244" y="4372498"/>
                    <a:pt x="6557927" y="4270082"/>
                  </a:cubicBezTo>
                  <a:cubicBezTo>
                    <a:pt x="6813323" y="4030218"/>
                    <a:pt x="7104410" y="4295293"/>
                    <a:pt x="7107119" y="4549658"/>
                  </a:cubicBezTo>
                  <a:lnTo>
                    <a:pt x="7105188" y="4595490"/>
                  </a:lnTo>
                  <a:cubicBezTo>
                    <a:pt x="7071198" y="4965838"/>
                    <a:pt x="6713853" y="5060350"/>
                    <a:pt x="6550815" y="4877542"/>
                  </a:cubicBezTo>
                  <a:cubicBezTo>
                    <a:pt x="6389944" y="4759184"/>
                    <a:pt x="6284078" y="4780695"/>
                    <a:pt x="6220818" y="4822762"/>
                  </a:cubicBezTo>
                  <a:lnTo>
                    <a:pt x="6172200" y="4866455"/>
                  </a:lnTo>
                  <a:lnTo>
                    <a:pt x="6172200" y="5638800"/>
                  </a:lnTo>
                  <a:lnTo>
                    <a:pt x="0" y="563880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  <a:ln>
              <a:noFill/>
            </a:ln>
            <a:effectLst>
              <a:outerShdw blurRad="38100" algn="ctr" rotWithShape="0">
                <a:prstClr val="black">
                  <a:alpha val="70000"/>
                </a:prstClr>
              </a:outerShdw>
            </a:effectLst>
            <a:scene3d>
              <a:camera prst="orthographicFront"/>
              <a:lightRig rig="twoPt" dir="t">
                <a:rot lat="0" lon="0" rev="15600000"/>
              </a:lightRig>
            </a:scene3d>
            <a:sp3d extrusionH="127000">
              <a:extrusionClr>
                <a:schemeClr val="bg2">
                  <a:lumMod val="75000"/>
                </a:schemeClr>
              </a:extrusionClr>
              <a:contourClr>
                <a:schemeClr val="tx1">
                  <a:lumMod val="75000"/>
                  <a:lumOff val="2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3186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6372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9557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52743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5929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9113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42299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05486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32"/>
            </a:p>
          </p:txBody>
        </p:sp>
        <p:sp>
          <p:nvSpPr>
            <p:cNvPr id="65" name="Freeform: Shape 6">
              <a:extLst>
                <a:ext uri="{FF2B5EF4-FFF2-40B4-BE49-F238E27FC236}">
                  <a16:creationId xmlns:a16="http://schemas.microsoft.com/office/drawing/2014/main" id="{3814CA5C-E374-58A6-ABB1-08F35524A7AB}"/>
                </a:ext>
              </a:extLst>
            </p:cNvPr>
            <p:cNvSpPr/>
            <p:nvPr/>
          </p:nvSpPr>
          <p:spPr>
            <a:xfrm rot="310740">
              <a:off x="10517253" y="4758700"/>
              <a:ext cx="1152662" cy="1186490"/>
            </a:xfrm>
            <a:custGeom>
              <a:avLst/>
              <a:gdLst>
                <a:gd name="connsiteX0" fmla="*/ 1669032 w 3276600"/>
                <a:gd name="connsiteY0" fmla="*/ 0 h 3060159"/>
                <a:gd name="connsiteX1" fmla="*/ 1714865 w 3276600"/>
                <a:gd name="connsiteY1" fmla="*/ 1931 h 3060159"/>
                <a:gd name="connsiteX2" fmla="*/ 1996917 w 3276600"/>
                <a:gd name="connsiteY2" fmla="*/ 556303 h 3060159"/>
                <a:gd name="connsiteX3" fmla="*/ 1942137 w 3276600"/>
                <a:gd name="connsiteY3" fmla="*/ 886300 h 3060159"/>
                <a:gd name="connsiteX4" fmla="*/ 1978318 w 3276600"/>
                <a:gd name="connsiteY4" fmla="*/ 926559 h 3060159"/>
                <a:gd name="connsiteX5" fmla="*/ 3276600 w 3276600"/>
                <a:gd name="connsiteY5" fmla="*/ 926559 h 3060159"/>
                <a:gd name="connsiteX6" fmla="*/ 3276600 w 3276600"/>
                <a:gd name="connsiteY6" fmla="*/ 3060159 h 3060159"/>
                <a:gd name="connsiteX7" fmla="*/ 0 w 3276600"/>
                <a:gd name="connsiteY7" fmla="*/ 3060159 h 3060159"/>
                <a:gd name="connsiteX8" fmla="*/ 0 w 3276600"/>
                <a:gd name="connsiteY8" fmla="*/ 2287814 h 3060159"/>
                <a:gd name="connsiteX9" fmla="*/ 48618 w 3276600"/>
                <a:gd name="connsiteY9" fmla="*/ 2244121 h 3060159"/>
                <a:gd name="connsiteX10" fmla="*/ 378615 w 3276600"/>
                <a:gd name="connsiteY10" fmla="*/ 2298901 h 3060159"/>
                <a:gd name="connsiteX11" fmla="*/ 932988 w 3276600"/>
                <a:gd name="connsiteY11" fmla="*/ 2016849 h 3060159"/>
                <a:gd name="connsiteX12" fmla="*/ 934919 w 3276600"/>
                <a:gd name="connsiteY12" fmla="*/ 1971017 h 3060159"/>
                <a:gd name="connsiteX13" fmla="*/ 385727 w 3276600"/>
                <a:gd name="connsiteY13" fmla="*/ 1691441 h 3060159"/>
                <a:gd name="connsiteX14" fmla="*/ 51631 w 3276600"/>
                <a:gd name="connsiteY14" fmla="*/ 1746848 h 3060159"/>
                <a:gd name="connsiteX15" fmla="*/ 0 w 3276600"/>
                <a:gd name="connsiteY15" fmla="*/ 1703265 h 3060159"/>
                <a:gd name="connsiteX16" fmla="*/ 0 w 3276600"/>
                <a:gd name="connsiteY16" fmla="*/ 926559 h 3060159"/>
                <a:gd name="connsiteX17" fmla="*/ 1411352 w 3276600"/>
                <a:gd name="connsiteY17" fmla="*/ 926559 h 3060159"/>
                <a:gd name="connsiteX18" fmla="*/ 1422683 w 3276600"/>
                <a:gd name="connsiteY18" fmla="*/ 916008 h 3060159"/>
                <a:gd name="connsiteX19" fmla="*/ 1389456 w 3276600"/>
                <a:gd name="connsiteY19" fmla="*/ 549192 h 3060159"/>
                <a:gd name="connsiteX20" fmla="*/ 1669032 w 3276600"/>
                <a:gd name="connsiteY20" fmla="*/ 0 h 306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76600" h="3060159">
                  <a:moveTo>
                    <a:pt x="1669032" y="0"/>
                  </a:moveTo>
                  <a:lnTo>
                    <a:pt x="1714865" y="1931"/>
                  </a:lnTo>
                  <a:cubicBezTo>
                    <a:pt x="2085213" y="35921"/>
                    <a:pt x="2179725" y="393266"/>
                    <a:pt x="1996917" y="556303"/>
                  </a:cubicBezTo>
                  <a:cubicBezTo>
                    <a:pt x="1878558" y="717174"/>
                    <a:pt x="1900070" y="823041"/>
                    <a:pt x="1942137" y="886300"/>
                  </a:cubicBezTo>
                  <a:lnTo>
                    <a:pt x="1978318" y="926559"/>
                  </a:lnTo>
                  <a:lnTo>
                    <a:pt x="3276600" y="926559"/>
                  </a:lnTo>
                  <a:lnTo>
                    <a:pt x="3276600" y="3060159"/>
                  </a:lnTo>
                  <a:lnTo>
                    <a:pt x="0" y="3060159"/>
                  </a:lnTo>
                  <a:lnTo>
                    <a:pt x="0" y="2287814"/>
                  </a:lnTo>
                  <a:lnTo>
                    <a:pt x="48618" y="2244121"/>
                  </a:lnTo>
                  <a:cubicBezTo>
                    <a:pt x="111878" y="2202054"/>
                    <a:pt x="217744" y="2180543"/>
                    <a:pt x="378615" y="2298901"/>
                  </a:cubicBezTo>
                  <a:cubicBezTo>
                    <a:pt x="541653" y="2481709"/>
                    <a:pt x="898998" y="2387197"/>
                    <a:pt x="932988" y="2016849"/>
                  </a:cubicBezTo>
                  <a:lnTo>
                    <a:pt x="934919" y="1971017"/>
                  </a:lnTo>
                  <a:cubicBezTo>
                    <a:pt x="932210" y="1716652"/>
                    <a:pt x="641123" y="1451577"/>
                    <a:pt x="385727" y="1691441"/>
                  </a:cubicBezTo>
                  <a:cubicBezTo>
                    <a:pt x="248044" y="1793857"/>
                    <a:pt x="125496" y="1786531"/>
                    <a:pt x="51631" y="1746848"/>
                  </a:cubicBezTo>
                  <a:lnTo>
                    <a:pt x="0" y="1703265"/>
                  </a:lnTo>
                  <a:lnTo>
                    <a:pt x="0" y="926559"/>
                  </a:lnTo>
                  <a:lnTo>
                    <a:pt x="1411352" y="926559"/>
                  </a:lnTo>
                  <a:lnTo>
                    <a:pt x="1422683" y="916008"/>
                  </a:lnTo>
                  <a:cubicBezTo>
                    <a:pt x="1479057" y="849851"/>
                    <a:pt x="1508942" y="709821"/>
                    <a:pt x="1389456" y="549192"/>
                  </a:cubicBezTo>
                  <a:cubicBezTo>
                    <a:pt x="1149593" y="293796"/>
                    <a:pt x="1414668" y="2709"/>
                    <a:pt x="1669032" y="0"/>
                  </a:cubicBezTo>
                  <a:close/>
                </a:path>
              </a:pathLst>
            </a:custGeom>
            <a:blipFill dpi="0" rotWithShape="1">
              <a:blip r:embed="rId18"/>
              <a:srcRect/>
              <a:stretch>
                <a:fillRect/>
              </a:stretch>
            </a:blipFill>
            <a:ln w="3175">
              <a:noFill/>
            </a:ln>
            <a:effectLst>
              <a:outerShdw blurRad="38100" algn="ctr" rotWithShape="0">
                <a:prstClr val="black">
                  <a:alpha val="70000"/>
                </a:prstClr>
              </a:outerShdw>
            </a:effectLst>
            <a:scene3d>
              <a:camera prst="orthographicFront"/>
              <a:lightRig rig="threePt" dir="t"/>
            </a:scene3d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3186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6372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9557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52743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5929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9113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42299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705486" algn="l" defTabSz="926372" rtl="0" eaLnBrk="1" latinLnBrk="0" hangingPunct="1">
                <a:defRPr sz="182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32"/>
            </a:p>
          </p:txBody>
        </p:sp>
      </p:grpSp>
    </p:spTree>
    <p:extLst>
      <p:ext uri="{BB962C8B-B14F-4D97-AF65-F5344CB8AC3E}">
        <p14:creationId xmlns:p14="http://schemas.microsoft.com/office/powerpoint/2010/main" val="76934539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182C7-645B-F39A-82CF-5BAA7E9C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Plusnet</a:t>
            </a:r>
            <a:r>
              <a:rPr lang="de-DE"/>
              <a:t> </a:t>
            </a:r>
            <a:r>
              <a:rPr lang="de-DE" err="1"/>
              <a:t>Centraflex</a:t>
            </a:r>
            <a:r>
              <a:rPr lang="de-DE"/>
              <a:t> </a:t>
            </a:r>
            <a:br>
              <a:rPr lang="de-DE"/>
            </a:br>
            <a:r>
              <a:rPr lang="de-DE"/>
              <a:t>ist die Lösung für IHRE Mission, …</a:t>
            </a:r>
          </a:p>
        </p:txBody>
      </p:sp>
      <p:sp>
        <p:nvSpPr>
          <p:cNvPr id="3" name="Rechteck: abgerundete Ecken 8">
            <a:extLst>
              <a:ext uri="{FF2B5EF4-FFF2-40B4-BE49-F238E27FC236}">
                <a16:creationId xmlns:a16="http://schemas.microsoft.com/office/drawing/2014/main" id="{17D33592-70D8-520A-363E-07DB8327C6C8}"/>
              </a:ext>
            </a:extLst>
          </p:cNvPr>
          <p:cNvSpPr/>
          <p:nvPr/>
        </p:nvSpPr>
        <p:spPr>
          <a:xfrm>
            <a:off x="488950" y="1667532"/>
            <a:ext cx="2552700" cy="2197418"/>
          </a:xfrm>
          <a:prstGeom prst="roundRect">
            <a:avLst>
              <a:gd name="adj" fmla="val 760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: abgerundete Ecken 12">
            <a:extLst>
              <a:ext uri="{FF2B5EF4-FFF2-40B4-BE49-F238E27FC236}">
                <a16:creationId xmlns:a16="http://schemas.microsoft.com/office/drawing/2014/main" id="{EF3BC618-9E85-BE3D-6C5E-651A18A78071}"/>
              </a:ext>
            </a:extLst>
          </p:cNvPr>
          <p:cNvSpPr/>
          <p:nvPr/>
        </p:nvSpPr>
        <p:spPr>
          <a:xfrm>
            <a:off x="3380426" y="1667532"/>
            <a:ext cx="2552700" cy="2197418"/>
          </a:xfrm>
          <a:prstGeom prst="roundRect">
            <a:avLst>
              <a:gd name="adj" fmla="val 760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: abgerundete Ecken 17">
            <a:extLst>
              <a:ext uri="{FF2B5EF4-FFF2-40B4-BE49-F238E27FC236}">
                <a16:creationId xmlns:a16="http://schemas.microsoft.com/office/drawing/2014/main" id="{3C91FDF8-FC76-250A-D78B-C7DCA6A0F402}"/>
              </a:ext>
            </a:extLst>
          </p:cNvPr>
          <p:cNvSpPr/>
          <p:nvPr/>
        </p:nvSpPr>
        <p:spPr>
          <a:xfrm>
            <a:off x="6271902" y="1667532"/>
            <a:ext cx="2552700" cy="2197418"/>
          </a:xfrm>
          <a:prstGeom prst="roundRect">
            <a:avLst>
              <a:gd name="adj" fmla="val 760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: abgerundete Ecken 18">
            <a:extLst>
              <a:ext uri="{FF2B5EF4-FFF2-40B4-BE49-F238E27FC236}">
                <a16:creationId xmlns:a16="http://schemas.microsoft.com/office/drawing/2014/main" id="{67C4FD6A-C492-2DC5-E1E8-F85FD7B12DD9}"/>
              </a:ext>
            </a:extLst>
          </p:cNvPr>
          <p:cNvSpPr/>
          <p:nvPr/>
        </p:nvSpPr>
        <p:spPr>
          <a:xfrm>
            <a:off x="9163377" y="1667532"/>
            <a:ext cx="2552700" cy="2197418"/>
          </a:xfrm>
          <a:prstGeom prst="roundRect">
            <a:avLst>
              <a:gd name="adj" fmla="val 760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AB6BB46-A57B-4A45-CBE9-1B07B4495312}"/>
              </a:ext>
            </a:extLst>
          </p:cNvPr>
          <p:cNvSpPr txBox="1">
            <a:spLocks/>
          </p:cNvSpPr>
          <p:nvPr/>
        </p:nvSpPr>
        <p:spPr>
          <a:xfrm>
            <a:off x="675080" y="2188550"/>
            <a:ext cx="2195341" cy="12073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Clr>
                <a:schemeClr val="accent1"/>
              </a:buClr>
              <a:buNone/>
            </a:pPr>
            <a:r>
              <a:rPr lang="de-DE" sz="1400">
                <a:solidFill>
                  <a:schemeClr val="tx1"/>
                </a:solidFill>
              </a:rPr>
              <a:t>wenn Sie innerhalb Ihres Unternehmens </a:t>
            </a:r>
            <a:r>
              <a:rPr lang="de-DE" sz="1400" b="1">
                <a:solidFill>
                  <a:schemeClr val="tx1"/>
                </a:solidFill>
              </a:rPr>
              <a:t>einfach, effizient und entspannt zusammenarbeiten </a:t>
            </a:r>
            <a:r>
              <a:rPr lang="de-DE" sz="1400">
                <a:solidFill>
                  <a:schemeClr val="tx1"/>
                </a:solidFill>
              </a:rPr>
              <a:t>möchten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C31BD63-09AD-5D23-E974-EF718D090076}"/>
              </a:ext>
            </a:extLst>
          </p:cNvPr>
          <p:cNvSpPr txBox="1">
            <a:spLocks/>
          </p:cNvSpPr>
          <p:nvPr/>
        </p:nvSpPr>
        <p:spPr>
          <a:xfrm>
            <a:off x="3566556" y="2188550"/>
            <a:ext cx="2203449" cy="961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Clr>
                <a:schemeClr val="accent1"/>
              </a:buClr>
              <a:buNone/>
            </a:pPr>
            <a:r>
              <a:rPr lang="de-DE" sz="1400">
                <a:solidFill>
                  <a:schemeClr val="bg1"/>
                </a:solidFill>
              </a:rPr>
              <a:t>wenn Sie </a:t>
            </a:r>
            <a:r>
              <a:rPr lang="de-DE" sz="1400" b="1">
                <a:solidFill>
                  <a:schemeClr val="bg1"/>
                </a:solidFill>
              </a:rPr>
              <a:t>auf Ihren Endgeräten jederzeit erreichbar </a:t>
            </a:r>
            <a:r>
              <a:rPr lang="de-DE" sz="1400">
                <a:solidFill>
                  <a:schemeClr val="bg1"/>
                </a:solidFill>
              </a:rPr>
              <a:t>sein wollen – </a:t>
            </a:r>
            <a:r>
              <a:rPr lang="de-DE" sz="1400" b="1">
                <a:solidFill>
                  <a:schemeClr val="bg1"/>
                </a:solidFill>
              </a:rPr>
              <a:t>mit nur einer Rufnummer</a:t>
            </a:r>
            <a:endParaRPr lang="de-DE" sz="1400">
              <a:solidFill>
                <a:schemeClr val="bg1"/>
              </a:solidFill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E73FEA0-B830-D9E6-79CC-0FCBC28FDEF3}"/>
              </a:ext>
            </a:extLst>
          </p:cNvPr>
          <p:cNvSpPr txBox="1">
            <a:spLocks/>
          </p:cNvSpPr>
          <p:nvPr/>
        </p:nvSpPr>
        <p:spPr>
          <a:xfrm>
            <a:off x="6458032" y="2188550"/>
            <a:ext cx="2203449" cy="961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Clr>
                <a:schemeClr val="accent1"/>
              </a:buClr>
              <a:buNone/>
            </a:pPr>
            <a:r>
              <a:rPr lang="de-DE" sz="1400">
                <a:solidFill>
                  <a:schemeClr val="tx1"/>
                </a:solidFill>
              </a:rPr>
              <a:t>wenn Sie sich eine </a:t>
            </a:r>
            <a:r>
              <a:rPr lang="de-DE" sz="1400" b="1">
                <a:solidFill>
                  <a:schemeClr val="tx1"/>
                </a:solidFill>
              </a:rPr>
              <a:t>kostengünstige und flexible Abrechnung </a:t>
            </a:r>
            <a:r>
              <a:rPr lang="de-DE" sz="1400">
                <a:solidFill>
                  <a:schemeClr val="tx1"/>
                </a:solidFill>
              </a:rPr>
              <a:t>wünschen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C3A7AE4-A4A6-DCB6-3535-BE5119833802}"/>
              </a:ext>
            </a:extLst>
          </p:cNvPr>
          <p:cNvSpPr txBox="1">
            <a:spLocks/>
          </p:cNvSpPr>
          <p:nvPr/>
        </p:nvSpPr>
        <p:spPr>
          <a:xfrm>
            <a:off x="9349507" y="2188550"/>
            <a:ext cx="2243495" cy="7162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Clr>
                <a:schemeClr val="accent1"/>
              </a:buClr>
              <a:buNone/>
            </a:pPr>
            <a:r>
              <a:rPr lang="de-DE" sz="1400">
                <a:solidFill>
                  <a:schemeClr val="bg1"/>
                </a:solidFill>
              </a:rPr>
              <a:t>wenn Sie einen </a:t>
            </a:r>
            <a:r>
              <a:rPr lang="de-DE" sz="1400" b="1">
                <a:solidFill>
                  <a:schemeClr val="bg1"/>
                </a:solidFill>
              </a:rPr>
              <a:t>erfahrenen und verlässlichen </a:t>
            </a:r>
            <a:br>
              <a:rPr lang="de-DE" sz="1400" b="1">
                <a:solidFill>
                  <a:schemeClr val="bg1"/>
                </a:solidFill>
              </a:rPr>
            </a:br>
            <a:r>
              <a:rPr lang="de-DE" sz="1400" b="1">
                <a:solidFill>
                  <a:schemeClr val="bg1"/>
                </a:solidFill>
              </a:rPr>
              <a:t>Partner </a:t>
            </a:r>
            <a:r>
              <a:rPr lang="de-DE" sz="1400">
                <a:solidFill>
                  <a:schemeClr val="bg1"/>
                </a:solidFill>
              </a:rPr>
              <a:t>brauchen</a:t>
            </a:r>
          </a:p>
        </p:txBody>
      </p:sp>
      <p:sp>
        <p:nvSpPr>
          <p:cNvPr id="11" name="Freihandform: Form 200">
            <a:extLst>
              <a:ext uri="{FF2B5EF4-FFF2-40B4-BE49-F238E27FC236}">
                <a16:creationId xmlns:a16="http://schemas.microsoft.com/office/drawing/2014/main" id="{977969FB-69B5-06B8-4A5A-D32EFF16BC78}"/>
              </a:ext>
            </a:extLst>
          </p:cNvPr>
          <p:cNvSpPr/>
          <p:nvPr/>
        </p:nvSpPr>
        <p:spPr>
          <a:xfrm>
            <a:off x="675080" y="1906160"/>
            <a:ext cx="205507" cy="202956"/>
          </a:xfrm>
          <a:custGeom>
            <a:avLst/>
            <a:gdLst>
              <a:gd name="connsiteX0" fmla="*/ 3988365 w 4358365"/>
              <a:gd name="connsiteY0" fmla="*/ 199029 h 4304277"/>
              <a:gd name="connsiteX1" fmla="*/ 4358365 w 4358365"/>
              <a:gd name="connsiteY1" fmla="*/ 516711 h 4304277"/>
              <a:gd name="connsiteX2" fmla="*/ 2043201 w 4358365"/>
              <a:gd name="connsiteY2" fmla="*/ 3212983 h 4304277"/>
              <a:gd name="connsiteX3" fmla="*/ 953661 w 4358365"/>
              <a:gd name="connsiteY3" fmla="*/ 2000489 h 4304277"/>
              <a:gd name="connsiteX4" fmla="*/ 1316381 w 4358365"/>
              <a:gd name="connsiteY4" fmla="*/ 1674508 h 4304277"/>
              <a:gd name="connsiteX5" fmla="*/ 2034913 w 4358365"/>
              <a:gd name="connsiteY5" fmla="*/ 2474122 h 4304277"/>
              <a:gd name="connsiteX6" fmla="*/ 2152237 w 4358365"/>
              <a:gd name="connsiteY6" fmla="*/ 0 h 4304277"/>
              <a:gd name="connsiteX7" fmla="*/ 3251085 w 4358365"/>
              <a:gd name="connsiteY7" fmla="*/ 301340 h 4304277"/>
              <a:gd name="connsiteX8" fmla="*/ 3001717 w 4358365"/>
              <a:gd name="connsiteY8" fmla="*/ 720433 h 4304277"/>
              <a:gd name="connsiteX9" fmla="*/ 2152237 w 4358365"/>
              <a:gd name="connsiteY9" fmla="*/ 487672 h 4304277"/>
              <a:gd name="connsiteX10" fmla="*/ 487701 w 4358365"/>
              <a:gd name="connsiteY10" fmla="*/ 2152109 h 4304277"/>
              <a:gd name="connsiteX11" fmla="*/ 2152237 w 4358365"/>
              <a:gd name="connsiteY11" fmla="*/ 3816546 h 4304277"/>
              <a:gd name="connsiteX12" fmla="*/ 3816673 w 4358365"/>
              <a:gd name="connsiteY12" fmla="*/ 2152109 h 4304277"/>
              <a:gd name="connsiteX13" fmla="*/ 3728537 w 4358365"/>
              <a:gd name="connsiteY13" fmla="*/ 1616019 h 4304277"/>
              <a:gd name="connsiteX14" fmla="*/ 4190287 w 4358365"/>
              <a:gd name="connsiteY14" fmla="*/ 1459147 h 4304277"/>
              <a:gd name="connsiteX15" fmla="*/ 4304375 w 4358365"/>
              <a:gd name="connsiteY15" fmla="*/ 2152139 h 4304277"/>
              <a:gd name="connsiteX16" fmla="*/ 2152237 w 4358365"/>
              <a:gd name="connsiteY16" fmla="*/ 4304277 h 4304277"/>
              <a:gd name="connsiteX17" fmla="*/ 0 w 4358365"/>
              <a:gd name="connsiteY17" fmla="*/ 2152139 h 4304277"/>
              <a:gd name="connsiteX18" fmla="*/ 2152237 w 4358365"/>
              <a:gd name="connsiteY18" fmla="*/ 0 h 430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8365" h="4304277">
                <a:moveTo>
                  <a:pt x="3988365" y="199029"/>
                </a:moveTo>
                <a:lnTo>
                  <a:pt x="4358365" y="516711"/>
                </a:lnTo>
                <a:lnTo>
                  <a:pt x="2043201" y="3212983"/>
                </a:lnTo>
                <a:lnTo>
                  <a:pt x="953661" y="2000489"/>
                </a:lnTo>
                <a:lnTo>
                  <a:pt x="1316381" y="1674508"/>
                </a:lnTo>
                <a:lnTo>
                  <a:pt x="2034913" y="2474122"/>
                </a:lnTo>
                <a:close/>
                <a:moveTo>
                  <a:pt x="2152237" y="0"/>
                </a:moveTo>
                <a:cubicBezTo>
                  <a:pt x="2539761" y="0"/>
                  <a:pt x="2919745" y="104173"/>
                  <a:pt x="3251085" y="301340"/>
                </a:cubicBezTo>
                <a:lnTo>
                  <a:pt x="3001717" y="720433"/>
                </a:lnTo>
                <a:cubicBezTo>
                  <a:pt x="2745805" y="568154"/>
                  <a:pt x="2452049" y="487672"/>
                  <a:pt x="2152237" y="487672"/>
                </a:cubicBezTo>
                <a:cubicBezTo>
                  <a:pt x="1234429" y="487672"/>
                  <a:pt x="487701" y="1234362"/>
                  <a:pt x="487701" y="2152109"/>
                </a:cubicBezTo>
                <a:cubicBezTo>
                  <a:pt x="487701" y="3069857"/>
                  <a:pt x="1234441" y="3816546"/>
                  <a:pt x="2152237" y="3816546"/>
                </a:cubicBezTo>
                <a:cubicBezTo>
                  <a:pt x="3069985" y="3816546"/>
                  <a:pt x="3816673" y="3069905"/>
                  <a:pt x="3816673" y="2152109"/>
                </a:cubicBezTo>
                <a:cubicBezTo>
                  <a:pt x="3816673" y="1968452"/>
                  <a:pt x="3787013" y="1788077"/>
                  <a:pt x="3728537" y="1616019"/>
                </a:cubicBezTo>
                <a:lnTo>
                  <a:pt x="4190287" y="1459147"/>
                </a:lnTo>
                <a:cubicBezTo>
                  <a:pt x="4265989" y="1681836"/>
                  <a:pt x="4304375" y="1914979"/>
                  <a:pt x="4304375" y="2152139"/>
                </a:cubicBezTo>
                <a:cubicBezTo>
                  <a:pt x="4304375" y="3338798"/>
                  <a:pt x="3338965" y="4304277"/>
                  <a:pt x="2152237" y="4304277"/>
                </a:cubicBezTo>
                <a:cubicBezTo>
                  <a:pt x="965441" y="4304277"/>
                  <a:pt x="0" y="3338798"/>
                  <a:pt x="0" y="2152139"/>
                </a:cubicBezTo>
                <a:cubicBezTo>
                  <a:pt x="0" y="965479"/>
                  <a:pt x="965509" y="0"/>
                  <a:pt x="2152237" y="0"/>
                </a:cubicBezTo>
                <a:close/>
              </a:path>
            </a:pathLst>
          </a:custGeom>
          <a:solidFill>
            <a:srgbClr val="000000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201">
            <a:extLst>
              <a:ext uri="{FF2B5EF4-FFF2-40B4-BE49-F238E27FC236}">
                <a16:creationId xmlns:a16="http://schemas.microsoft.com/office/drawing/2014/main" id="{7BC62E4C-F044-5E32-BFB2-53F626A744E7}"/>
              </a:ext>
            </a:extLst>
          </p:cNvPr>
          <p:cNvSpPr/>
          <p:nvPr/>
        </p:nvSpPr>
        <p:spPr>
          <a:xfrm>
            <a:off x="3566556" y="1906160"/>
            <a:ext cx="205507" cy="202956"/>
          </a:xfrm>
          <a:custGeom>
            <a:avLst/>
            <a:gdLst>
              <a:gd name="connsiteX0" fmla="*/ 3988365 w 4358365"/>
              <a:gd name="connsiteY0" fmla="*/ 199029 h 4304277"/>
              <a:gd name="connsiteX1" fmla="*/ 4358365 w 4358365"/>
              <a:gd name="connsiteY1" fmla="*/ 516711 h 4304277"/>
              <a:gd name="connsiteX2" fmla="*/ 2043201 w 4358365"/>
              <a:gd name="connsiteY2" fmla="*/ 3212983 h 4304277"/>
              <a:gd name="connsiteX3" fmla="*/ 953661 w 4358365"/>
              <a:gd name="connsiteY3" fmla="*/ 2000489 h 4304277"/>
              <a:gd name="connsiteX4" fmla="*/ 1316381 w 4358365"/>
              <a:gd name="connsiteY4" fmla="*/ 1674508 h 4304277"/>
              <a:gd name="connsiteX5" fmla="*/ 2034913 w 4358365"/>
              <a:gd name="connsiteY5" fmla="*/ 2474122 h 4304277"/>
              <a:gd name="connsiteX6" fmla="*/ 2152237 w 4358365"/>
              <a:gd name="connsiteY6" fmla="*/ 0 h 4304277"/>
              <a:gd name="connsiteX7" fmla="*/ 3251085 w 4358365"/>
              <a:gd name="connsiteY7" fmla="*/ 301340 h 4304277"/>
              <a:gd name="connsiteX8" fmla="*/ 3001717 w 4358365"/>
              <a:gd name="connsiteY8" fmla="*/ 720433 h 4304277"/>
              <a:gd name="connsiteX9" fmla="*/ 2152237 w 4358365"/>
              <a:gd name="connsiteY9" fmla="*/ 487672 h 4304277"/>
              <a:gd name="connsiteX10" fmla="*/ 487701 w 4358365"/>
              <a:gd name="connsiteY10" fmla="*/ 2152109 h 4304277"/>
              <a:gd name="connsiteX11" fmla="*/ 2152237 w 4358365"/>
              <a:gd name="connsiteY11" fmla="*/ 3816546 h 4304277"/>
              <a:gd name="connsiteX12" fmla="*/ 3816673 w 4358365"/>
              <a:gd name="connsiteY12" fmla="*/ 2152109 h 4304277"/>
              <a:gd name="connsiteX13" fmla="*/ 3728537 w 4358365"/>
              <a:gd name="connsiteY13" fmla="*/ 1616019 h 4304277"/>
              <a:gd name="connsiteX14" fmla="*/ 4190287 w 4358365"/>
              <a:gd name="connsiteY14" fmla="*/ 1459147 h 4304277"/>
              <a:gd name="connsiteX15" fmla="*/ 4304375 w 4358365"/>
              <a:gd name="connsiteY15" fmla="*/ 2152139 h 4304277"/>
              <a:gd name="connsiteX16" fmla="*/ 2152237 w 4358365"/>
              <a:gd name="connsiteY16" fmla="*/ 4304277 h 4304277"/>
              <a:gd name="connsiteX17" fmla="*/ 0 w 4358365"/>
              <a:gd name="connsiteY17" fmla="*/ 2152139 h 4304277"/>
              <a:gd name="connsiteX18" fmla="*/ 2152237 w 4358365"/>
              <a:gd name="connsiteY18" fmla="*/ 0 h 430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8365" h="4304277">
                <a:moveTo>
                  <a:pt x="3988365" y="199029"/>
                </a:moveTo>
                <a:lnTo>
                  <a:pt x="4358365" y="516711"/>
                </a:lnTo>
                <a:lnTo>
                  <a:pt x="2043201" y="3212983"/>
                </a:lnTo>
                <a:lnTo>
                  <a:pt x="953661" y="2000489"/>
                </a:lnTo>
                <a:lnTo>
                  <a:pt x="1316381" y="1674508"/>
                </a:lnTo>
                <a:lnTo>
                  <a:pt x="2034913" y="2474122"/>
                </a:lnTo>
                <a:close/>
                <a:moveTo>
                  <a:pt x="2152237" y="0"/>
                </a:moveTo>
                <a:cubicBezTo>
                  <a:pt x="2539761" y="0"/>
                  <a:pt x="2919745" y="104173"/>
                  <a:pt x="3251085" y="301340"/>
                </a:cubicBezTo>
                <a:lnTo>
                  <a:pt x="3001717" y="720433"/>
                </a:lnTo>
                <a:cubicBezTo>
                  <a:pt x="2745805" y="568154"/>
                  <a:pt x="2452049" y="487672"/>
                  <a:pt x="2152237" y="487672"/>
                </a:cubicBezTo>
                <a:cubicBezTo>
                  <a:pt x="1234429" y="487672"/>
                  <a:pt x="487701" y="1234362"/>
                  <a:pt x="487701" y="2152109"/>
                </a:cubicBezTo>
                <a:cubicBezTo>
                  <a:pt x="487701" y="3069857"/>
                  <a:pt x="1234441" y="3816546"/>
                  <a:pt x="2152237" y="3816546"/>
                </a:cubicBezTo>
                <a:cubicBezTo>
                  <a:pt x="3069985" y="3816546"/>
                  <a:pt x="3816673" y="3069905"/>
                  <a:pt x="3816673" y="2152109"/>
                </a:cubicBezTo>
                <a:cubicBezTo>
                  <a:pt x="3816673" y="1968452"/>
                  <a:pt x="3787013" y="1788077"/>
                  <a:pt x="3728537" y="1616019"/>
                </a:cubicBezTo>
                <a:lnTo>
                  <a:pt x="4190287" y="1459147"/>
                </a:lnTo>
                <a:cubicBezTo>
                  <a:pt x="4265989" y="1681836"/>
                  <a:pt x="4304375" y="1914979"/>
                  <a:pt x="4304375" y="2152139"/>
                </a:cubicBezTo>
                <a:cubicBezTo>
                  <a:pt x="4304375" y="3338798"/>
                  <a:pt x="3338965" y="4304277"/>
                  <a:pt x="2152237" y="4304277"/>
                </a:cubicBezTo>
                <a:cubicBezTo>
                  <a:pt x="965441" y="4304277"/>
                  <a:pt x="0" y="3338798"/>
                  <a:pt x="0" y="2152139"/>
                </a:cubicBezTo>
                <a:cubicBezTo>
                  <a:pt x="0" y="965479"/>
                  <a:pt x="965509" y="0"/>
                  <a:pt x="2152237" y="0"/>
                </a:cubicBezTo>
                <a:close/>
              </a:path>
            </a:pathLst>
          </a:custGeom>
          <a:solidFill>
            <a:schemeClr val="bg1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202">
            <a:extLst>
              <a:ext uri="{FF2B5EF4-FFF2-40B4-BE49-F238E27FC236}">
                <a16:creationId xmlns:a16="http://schemas.microsoft.com/office/drawing/2014/main" id="{C4066405-170A-0584-969A-F175B2320400}"/>
              </a:ext>
            </a:extLst>
          </p:cNvPr>
          <p:cNvSpPr/>
          <p:nvPr/>
        </p:nvSpPr>
        <p:spPr>
          <a:xfrm>
            <a:off x="6458032" y="1906160"/>
            <a:ext cx="205507" cy="202956"/>
          </a:xfrm>
          <a:custGeom>
            <a:avLst/>
            <a:gdLst>
              <a:gd name="connsiteX0" fmla="*/ 3988365 w 4358365"/>
              <a:gd name="connsiteY0" fmla="*/ 199029 h 4304277"/>
              <a:gd name="connsiteX1" fmla="*/ 4358365 w 4358365"/>
              <a:gd name="connsiteY1" fmla="*/ 516711 h 4304277"/>
              <a:gd name="connsiteX2" fmla="*/ 2043201 w 4358365"/>
              <a:gd name="connsiteY2" fmla="*/ 3212983 h 4304277"/>
              <a:gd name="connsiteX3" fmla="*/ 953661 w 4358365"/>
              <a:gd name="connsiteY3" fmla="*/ 2000489 h 4304277"/>
              <a:gd name="connsiteX4" fmla="*/ 1316381 w 4358365"/>
              <a:gd name="connsiteY4" fmla="*/ 1674508 h 4304277"/>
              <a:gd name="connsiteX5" fmla="*/ 2034913 w 4358365"/>
              <a:gd name="connsiteY5" fmla="*/ 2474122 h 4304277"/>
              <a:gd name="connsiteX6" fmla="*/ 2152237 w 4358365"/>
              <a:gd name="connsiteY6" fmla="*/ 0 h 4304277"/>
              <a:gd name="connsiteX7" fmla="*/ 3251085 w 4358365"/>
              <a:gd name="connsiteY7" fmla="*/ 301340 h 4304277"/>
              <a:gd name="connsiteX8" fmla="*/ 3001717 w 4358365"/>
              <a:gd name="connsiteY8" fmla="*/ 720433 h 4304277"/>
              <a:gd name="connsiteX9" fmla="*/ 2152237 w 4358365"/>
              <a:gd name="connsiteY9" fmla="*/ 487672 h 4304277"/>
              <a:gd name="connsiteX10" fmla="*/ 487701 w 4358365"/>
              <a:gd name="connsiteY10" fmla="*/ 2152109 h 4304277"/>
              <a:gd name="connsiteX11" fmla="*/ 2152237 w 4358365"/>
              <a:gd name="connsiteY11" fmla="*/ 3816546 h 4304277"/>
              <a:gd name="connsiteX12" fmla="*/ 3816673 w 4358365"/>
              <a:gd name="connsiteY12" fmla="*/ 2152109 h 4304277"/>
              <a:gd name="connsiteX13" fmla="*/ 3728537 w 4358365"/>
              <a:gd name="connsiteY13" fmla="*/ 1616019 h 4304277"/>
              <a:gd name="connsiteX14" fmla="*/ 4190287 w 4358365"/>
              <a:gd name="connsiteY14" fmla="*/ 1459147 h 4304277"/>
              <a:gd name="connsiteX15" fmla="*/ 4304375 w 4358365"/>
              <a:gd name="connsiteY15" fmla="*/ 2152139 h 4304277"/>
              <a:gd name="connsiteX16" fmla="*/ 2152237 w 4358365"/>
              <a:gd name="connsiteY16" fmla="*/ 4304277 h 4304277"/>
              <a:gd name="connsiteX17" fmla="*/ 0 w 4358365"/>
              <a:gd name="connsiteY17" fmla="*/ 2152139 h 4304277"/>
              <a:gd name="connsiteX18" fmla="*/ 2152237 w 4358365"/>
              <a:gd name="connsiteY18" fmla="*/ 0 h 430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8365" h="4304277">
                <a:moveTo>
                  <a:pt x="3988365" y="199029"/>
                </a:moveTo>
                <a:lnTo>
                  <a:pt x="4358365" y="516711"/>
                </a:lnTo>
                <a:lnTo>
                  <a:pt x="2043201" y="3212983"/>
                </a:lnTo>
                <a:lnTo>
                  <a:pt x="953661" y="2000489"/>
                </a:lnTo>
                <a:lnTo>
                  <a:pt x="1316381" y="1674508"/>
                </a:lnTo>
                <a:lnTo>
                  <a:pt x="2034913" y="2474122"/>
                </a:lnTo>
                <a:close/>
                <a:moveTo>
                  <a:pt x="2152237" y="0"/>
                </a:moveTo>
                <a:cubicBezTo>
                  <a:pt x="2539761" y="0"/>
                  <a:pt x="2919745" y="104173"/>
                  <a:pt x="3251085" y="301340"/>
                </a:cubicBezTo>
                <a:lnTo>
                  <a:pt x="3001717" y="720433"/>
                </a:lnTo>
                <a:cubicBezTo>
                  <a:pt x="2745805" y="568154"/>
                  <a:pt x="2452049" y="487672"/>
                  <a:pt x="2152237" y="487672"/>
                </a:cubicBezTo>
                <a:cubicBezTo>
                  <a:pt x="1234429" y="487672"/>
                  <a:pt x="487701" y="1234362"/>
                  <a:pt x="487701" y="2152109"/>
                </a:cubicBezTo>
                <a:cubicBezTo>
                  <a:pt x="487701" y="3069857"/>
                  <a:pt x="1234441" y="3816546"/>
                  <a:pt x="2152237" y="3816546"/>
                </a:cubicBezTo>
                <a:cubicBezTo>
                  <a:pt x="3069985" y="3816546"/>
                  <a:pt x="3816673" y="3069905"/>
                  <a:pt x="3816673" y="2152109"/>
                </a:cubicBezTo>
                <a:cubicBezTo>
                  <a:pt x="3816673" y="1968452"/>
                  <a:pt x="3787013" y="1788077"/>
                  <a:pt x="3728537" y="1616019"/>
                </a:cubicBezTo>
                <a:lnTo>
                  <a:pt x="4190287" y="1459147"/>
                </a:lnTo>
                <a:cubicBezTo>
                  <a:pt x="4265989" y="1681836"/>
                  <a:pt x="4304375" y="1914979"/>
                  <a:pt x="4304375" y="2152139"/>
                </a:cubicBezTo>
                <a:cubicBezTo>
                  <a:pt x="4304375" y="3338798"/>
                  <a:pt x="3338965" y="4304277"/>
                  <a:pt x="2152237" y="4304277"/>
                </a:cubicBezTo>
                <a:cubicBezTo>
                  <a:pt x="965441" y="4304277"/>
                  <a:pt x="0" y="3338798"/>
                  <a:pt x="0" y="2152139"/>
                </a:cubicBezTo>
                <a:cubicBezTo>
                  <a:pt x="0" y="965479"/>
                  <a:pt x="965509" y="0"/>
                  <a:pt x="2152237" y="0"/>
                </a:cubicBezTo>
                <a:close/>
              </a:path>
            </a:pathLst>
          </a:custGeom>
          <a:solidFill>
            <a:srgbClr val="000000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203">
            <a:extLst>
              <a:ext uri="{FF2B5EF4-FFF2-40B4-BE49-F238E27FC236}">
                <a16:creationId xmlns:a16="http://schemas.microsoft.com/office/drawing/2014/main" id="{1940392F-5737-1541-2162-C13812A2C67A}"/>
              </a:ext>
            </a:extLst>
          </p:cNvPr>
          <p:cNvSpPr/>
          <p:nvPr/>
        </p:nvSpPr>
        <p:spPr>
          <a:xfrm>
            <a:off x="9349507" y="1906160"/>
            <a:ext cx="205507" cy="202956"/>
          </a:xfrm>
          <a:custGeom>
            <a:avLst/>
            <a:gdLst>
              <a:gd name="connsiteX0" fmla="*/ 3988365 w 4358365"/>
              <a:gd name="connsiteY0" fmla="*/ 199029 h 4304277"/>
              <a:gd name="connsiteX1" fmla="*/ 4358365 w 4358365"/>
              <a:gd name="connsiteY1" fmla="*/ 516711 h 4304277"/>
              <a:gd name="connsiteX2" fmla="*/ 2043201 w 4358365"/>
              <a:gd name="connsiteY2" fmla="*/ 3212983 h 4304277"/>
              <a:gd name="connsiteX3" fmla="*/ 953661 w 4358365"/>
              <a:gd name="connsiteY3" fmla="*/ 2000489 h 4304277"/>
              <a:gd name="connsiteX4" fmla="*/ 1316381 w 4358365"/>
              <a:gd name="connsiteY4" fmla="*/ 1674508 h 4304277"/>
              <a:gd name="connsiteX5" fmla="*/ 2034913 w 4358365"/>
              <a:gd name="connsiteY5" fmla="*/ 2474122 h 4304277"/>
              <a:gd name="connsiteX6" fmla="*/ 2152237 w 4358365"/>
              <a:gd name="connsiteY6" fmla="*/ 0 h 4304277"/>
              <a:gd name="connsiteX7" fmla="*/ 3251085 w 4358365"/>
              <a:gd name="connsiteY7" fmla="*/ 301340 h 4304277"/>
              <a:gd name="connsiteX8" fmla="*/ 3001717 w 4358365"/>
              <a:gd name="connsiteY8" fmla="*/ 720433 h 4304277"/>
              <a:gd name="connsiteX9" fmla="*/ 2152237 w 4358365"/>
              <a:gd name="connsiteY9" fmla="*/ 487672 h 4304277"/>
              <a:gd name="connsiteX10" fmla="*/ 487701 w 4358365"/>
              <a:gd name="connsiteY10" fmla="*/ 2152109 h 4304277"/>
              <a:gd name="connsiteX11" fmla="*/ 2152237 w 4358365"/>
              <a:gd name="connsiteY11" fmla="*/ 3816546 h 4304277"/>
              <a:gd name="connsiteX12" fmla="*/ 3816673 w 4358365"/>
              <a:gd name="connsiteY12" fmla="*/ 2152109 h 4304277"/>
              <a:gd name="connsiteX13" fmla="*/ 3728537 w 4358365"/>
              <a:gd name="connsiteY13" fmla="*/ 1616019 h 4304277"/>
              <a:gd name="connsiteX14" fmla="*/ 4190287 w 4358365"/>
              <a:gd name="connsiteY14" fmla="*/ 1459147 h 4304277"/>
              <a:gd name="connsiteX15" fmla="*/ 4304375 w 4358365"/>
              <a:gd name="connsiteY15" fmla="*/ 2152139 h 4304277"/>
              <a:gd name="connsiteX16" fmla="*/ 2152237 w 4358365"/>
              <a:gd name="connsiteY16" fmla="*/ 4304277 h 4304277"/>
              <a:gd name="connsiteX17" fmla="*/ 0 w 4358365"/>
              <a:gd name="connsiteY17" fmla="*/ 2152139 h 4304277"/>
              <a:gd name="connsiteX18" fmla="*/ 2152237 w 4358365"/>
              <a:gd name="connsiteY18" fmla="*/ 0 h 430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8365" h="4304277">
                <a:moveTo>
                  <a:pt x="3988365" y="199029"/>
                </a:moveTo>
                <a:lnTo>
                  <a:pt x="4358365" y="516711"/>
                </a:lnTo>
                <a:lnTo>
                  <a:pt x="2043201" y="3212983"/>
                </a:lnTo>
                <a:lnTo>
                  <a:pt x="953661" y="2000489"/>
                </a:lnTo>
                <a:lnTo>
                  <a:pt x="1316381" y="1674508"/>
                </a:lnTo>
                <a:lnTo>
                  <a:pt x="2034913" y="2474122"/>
                </a:lnTo>
                <a:close/>
                <a:moveTo>
                  <a:pt x="2152237" y="0"/>
                </a:moveTo>
                <a:cubicBezTo>
                  <a:pt x="2539761" y="0"/>
                  <a:pt x="2919745" y="104173"/>
                  <a:pt x="3251085" y="301340"/>
                </a:cubicBezTo>
                <a:lnTo>
                  <a:pt x="3001717" y="720433"/>
                </a:lnTo>
                <a:cubicBezTo>
                  <a:pt x="2745805" y="568154"/>
                  <a:pt x="2452049" y="487672"/>
                  <a:pt x="2152237" y="487672"/>
                </a:cubicBezTo>
                <a:cubicBezTo>
                  <a:pt x="1234429" y="487672"/>
                  <a:pt x="487701" y="1234362"/>
                  <a:pt x="487701" y="2152109"/>
                </a:cubicBezTo>
                <a:cubicBezTo>
                  <a:pt x="487701" y="3069857"/>
                  <a:pt x="1234441" y="3816546"/>
                  <a:pt x="2152237" y="3816546"/>
                </a:cubicBezTo>
                <a:cubicBezTo>
                  <a:pt x="3069985" y="3816546"/>
                  <a:pt x="3816673" y="3069905"/>
                  <a:pt x="3816673" y="2152109"/>
                </a:cubicBezTo>
                <a:cubicBezTo>
                  <a:pt x="3816673" y="1968452"/>
                  <a:pt x="3787013" y="1788077"/>
                  <a:pt x="3728537" y="1616019"/>
                </a:cubicBezTo>
                <a:lnTo>
                  <a:pt x="4190287" y="1459147"/>
                </a:lnTo>
                <a:cubicBezTo>
                  <a:pt x="4265989" y="1681836"/>
                  <a:pt x="4304375" y="1914979"/>
                  <a:pt x="4304375" y="2152139"/>
                </a:cubicBezTo>
                <a:cubicBezTo>
                  <a:pt x="4304375" y="3338798"/>
                  <a:pt x="3338965" y="4304277"/>
                  <a:pt x="2152237" y="4304277"/>
                </a:cubicBezTo>
                <a:cubicBezTo>
                  <a:pt x="965441" y="4304277"/>
                  <a:pt x="0" y="3338798"/>
                  <a:pt x="0" y="2152139"/>
                </a:cubicBezTo>
                <a:cubicBezTo>
                  <a:pt x="0" y="965479"/>
                  <a:pt x="965509" y="0"/>
                  <a:pt x="2152237" y="0"/>
                </a:cubicBezTo>
                <a:close/>
              </a:path>
            </a:pathLst>
          </a:custGeom>
          <a:solidFill>
            <a:schemeClr val="bg1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F235F0A-8D80-F977-1E38-4D163DAB0CBD}"/>
              </a:ext>
            </a:extLst>
          </p:cNvPr>
          <p:cNvSpPr txBox="1">
            <a:spLocks/>
          </p:cNvSpPr>
          <p:nvPr/>
        </p:nvSpPr>
        <p:spPr>
          <a:xfrm>
            <a:off x="675080" y="4499959"/>
            <a:ext cx="5281721" cy="12236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200"/>
              </a:spcAft>
              <a:buFont typeface="Symbol" pitchFamily="2" charset="2"/>
              <a:buNone/>
            </a:pPr>
            <a:r>
              <a:rPr lang="de-DE" dirty="0">
                <a:solidFill>
                  <a:schemeClr val="tx1"/>
                </a:solidFill>
              </a:rPr>
              <a:t>Optimieren Sie Ihren Workflow und verknüpfen Sie Ihre Business-Applikationen – ganz egal, ob Sie im Office, Home Office oder unterwegs sind.</a:t>
            </a:r>
          </a:p>
          <a:p>
            <a:pPr marL="0" indent="0">
              <a:lnSpc>
                <a:spcPct val="114000"/>
              </a:lnSpc>
              <a:spcAft>
                <a:spcPts val="800"/>
              </a:spcAft>
              <a:buFont typeface="Symbol" pitchFamily="2" charset="2"/>
              <a:buNone/>
            </a:pPr>
            <a:r>
              <a:rPr lang="de-DE" b="1" dirty="0">
                <a:solidFill>
                  <a:schemeClr val="tx1"/>
                </a:solidFill>
              </a:rPr>
              <a:t>Worauf warten Sie noch?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A5E38346-3370-DF5C-501D-600C0F78D72A}"/>
              </a:ext>
            </a:extLst>
          </p:cNvPr>
          <p:cNvSpPr txBox="1">
            <a:spLocks/>
          </p:cNvSpPr>
          <p:nvPr/>
        </p:nvSpPr>
        <p:spPr>
          <a:xfrm>
            <a:off x="7086600" y="4499959"/>
            <a:ext cx="3407023" cy="975075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spc="10" baseline="0">
                <a:solidFill>
                  <a:srgbClr val="9614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Plusnet </a:t>
            </a:r>
            <a:r>
              <a:rPr lang="en-US" sz="1600" err="1">
                <a:solidFill>
                  <a:schemeClr val="tx1"/>
                </a:solidFill>
                <a:latin typeface="Arial"/>
                <a:cs typeface="Arial"/>
              </a:rPr>
              <a:t>Centraflex</a:t>
            </a:r>
            <a:endParaRPr lang="en-US" sz="16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en-US" sz="4000">
                <a:latin typeface="Arial"/>
                <a:cs typeface="Arial"/>
              </a:rPr>
              <a:t>Mission: Flow</a:t>
            </a:r>
            <a:endParaRPr lang="en-US" sz="4000"/>
          </a:p>
        </p:txBody>
      </p:sp>
      <p:sp>
        <p:nvSpPr>
          <p:cNvPr id="17" name="Untertitel 4">
            <a:extLst>
              <a:ext uri="{FF2B5EF4-FFF2-40B4-BE49-F238E27FC236}">
                <a16:creationId xmlns:a16="http://schemas.microsoft.com/office/drawing/2014/main" id="{71241039-BAEE-C590-07B5-07197E0D0400}"/>
              </a:ext>
            </a:extLst>
          </p:cNvPr>
          <p:cNvSpPr txBox="1">
            <a:spLocks/>
          </p:cNvSpPr>
          <p:nvPr/>
        </p:nvSpPr>
        <p:spPr>
          <a:xfrm>
            <a:off x="7086601" y="5563318"/>
            <a:ext cx="2971800" cy="677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27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20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8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System Font Regular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/>
              <a:t>Cloud-Kommunikation, die einfach läuft.​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6292194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14">
            <a:extLst>
              <a:ext uri="{FF2B5EF4-FFF2-40B4-BE49-F238E27FC236}">
                <a16:creationId xmlns:a16="http://schemas.microsoft.com/office/drawing/2014/main" id="{0C853A07-C3E7-E5BA-8BC5-F7B40C711CE8}"/>
              </a:ext>
            </a:extLst>
          </p:cNvPr>
          <p:cNvSpPr/>
          <p:nvPr/>
        </p:nvSpPr>
        <p:spPr>
          <a:xfrm>
            <a:off x="8153339" y="3941008"/>
            <a:ext cx="3564000" cy="1414731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de-DE" sz="1600" b="1">
                <a:solidFill>
                  <a:schemeClr val="tx1"/>
                </a:solidFill>
              </a:rPr>
              <a:t>ab 8,75 € / Seat</a:t>
            </a:r>
            <a:br>
              <a:rPr lang="de-DE">
                <a:solidFill>
                  <a:schemeClr val="tx1"/>
                </a:solidFill>
              </a:rPr>
            </a:br>
            <a:r>
              <a:rPr lang="de-DE" sz="900">
                <a:solidFill>
                  <a:schemeClr val="tx1"/>
                </a:solidFill>
              </a:rPr>
              <a:t>bei MVLZ 60 Monate</a:t>
            </a:r>
          </a:p>
        </p:txBody>
      </p:sp>
      <p:sp>
        <p:nvSpPr>
          <p:cNvPr id="3" name="Rechteck: abgerundete Ecken 14">
            <a:extLst>
              <a:ext uri="{FF2B5EF4-FFF2-40B4-BE49-F238E27FC236}">
                <a16:creationId xmlns:a16="http://schemas.microsoft.com/office/drawing/2014/main" id="{361DB14A-4167-6DF2-A065-285FE4FA7E50}"/>
              </a:ext>
            </a:extLst>
          </p:cNvPr>
          <p:cNvSpPr/>
          <p:nvPr/>
        </p:nvSpPr>
        <p:spPr>
          <a:xfrm>
            <a:off x="8153338" y="2181295"/>
            <a:ext cx="3564001" cy="1414731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de-DE" sz="1600" b="1">
                <a:solidFill>
                  <a:schemeClr val="tx1"/>
                </a:solidFill>
              </a:rPr>
              <a:t>ab 4,50 € / Seat</a:t>
            </a:r>
            <a:br>
              <a:rPr lang="de-DE">
                <a:solidFill>
                  <a:schemeClr val="tx1"/>
                </a:solidFill>
              </a:rPr>
            </a:br>
            <a:r>
              <a:rPr lang="de-DE" sz="900">
                <a:solidFill>
                  <a:schemeClr val="tx1"/>
                </a:solidFill>
              </a:rPr>
              <a:t>bei MVLZ 60 Monate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5E9F3AA-A43D-B25C-0D63-A8DD6A29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Attraktive Optionen</a:t>
            </a:r>
            <a:br>
              <a:rPr lang="de-DE"/>
            </a:br>
            <a:endParaRPr lang="de-DE"/>
          </a:p>
        </p:txBody>
      </p:sp>
      <p:pic>
        <p:nvPicPr>
          <p:cNvPr id="7" name="Bildplatzhalter 6" descr="Ein Bild, das Person, Kleidung, draußen, Shorts enthält.&#10;&#10;Beschreibung automatisch generiert.">
            <a:extLst>
              <a:ext uri="{FF2B5EF4-FFF2-40B4-BE49-F238E27FC236}">
                <a16:creationId xmlns:a16="http://schemas.microsoft.com/office/drawing/2014/main" id="{49F9AACD-9E91-2268-474B-F19A0B6396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13650" cy="6858000"/>
          </a:xfr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EB5B116-F5D3-0FD2-9C40-D1D2721EF98A}"/>
              </a:ext>
            </a:extLst>
          </p:cNvPr>
          <p:cNvSpPr/>
          <p:nvPr/>
        </p:nvSpPr>
        <p:spPr>
          <a:xfrm rot="345609">
            <a:off x="4971699" y="4246881"/>
            <a:ext cx="2080125" cy="2080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rtlCol="0" anchor="ctr"/>
          <a:lstStyle/>
          <a:p>
            <a:pPr algn="ctr">
              <a:lnSpc>
                <a:spcPct val="114000"/>
              </a:lnSpc>
            </a:pPr>
            <a:r>
              <a:rPr lang="de-DE" b="1">
                <a:solidFill>
                  <a:schemeClr val="tx1"/>
                </a:solidFill>
              </a:rPr>
              <a:t>Starten Sie</a:t>
            </a:r>
            <a:br>
              <a:rPr lang="de-DE" b="1">
                <a:solidFill>
                  <a:schemeClr val="tx1"/>
                </a:solidFill>
              </a:rPr>
            </a:br>
            <a:r>
              <a:rPr lang="de-DE" b="1">
                <a:solidFill>
                  <a:schemeClr val="tx1"/>
                </a:solidFill>
              </a:rPr>
              <a:t>mit uns</a:t>
            </a:r>
            <a:br>
              <a:rPr lang="de-DE" b="1">
                <a:solidFill>
                  <a:schemeClr val="tx1"/>
                </a:solidFill>
              </a:rPr>
            </a:br>
            <a:r>
              <a:rPr lang="de-DE" b="1">
                <a:solidFill>
                  <a:schemeClr val="tx1"/>
                </a:solidFill>
              </a:rPr>
              <a:t>Ihre Mission!</a:t>
            </a:r>
            <a:endParaRPr lang="de-DE" b="1" baseline="30000">
              <a:solidFill>
                <a:schemeClr val="tx1"/>
              </a:solidFill>
            </a:endParaRPr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837A0AE7-F22F-BD84-E006-3C0C0FD5CD67}"/>
              </a:ext>
            </a:extLst>
          </p:cNvPr>
          <p:cNvSpPr txBox="1">
            <a:spLocks/>
          </p:cNvSpPr>
          <p:nvPr/>
        </p:nvSpPr>
        <p:spPr>
          <a:xfrm>
            <a:off x="492076" y="485139"/>
            <a:ext cx="3052118" cy="4985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de-DE" sz="3600" b="1">
                <a:solidFill>
                  <a:schemeClr val="tx2"/>
                </a:solidFill>
              </a:rPr>
              <a:t>Mission: Flow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21D7CAF-072C-9C60-F52C-69DBA0B4E862}"/>
              </a:ext>
            </a:extLst>
          </p:cNvPr>
          <p:cNvSpPr txBox="1"/>
          <p:nvPr/>
        </p:nvSpPr>
        <p:spPr>
          <a:xfrm>
            <a:off x="8153397" y="2132856"/>
            <a:ext cx="3564000" cy="792088"/>
          </a:xfrm>
          <a:prstGeom prst="round2SameRect">
            <a:avLst>
              <a:gd name="adj1" fmla="val 15612"/>
              <a:gd name="adj2" fmla="val 0"/>
            </a:avLst>
          </a:prstGeom>
          <a:solidFill>
            <a:schemeClr val="tx2"/>
          </a:solidFill>
        </p:spPr>
        <p:txBody>
          <a:bodyPr wrap="square" lIns="0" tIns="0" rIns="0" bIns="72000" rtlCol="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1600">
                <a:solidFill>
                  <a:schemeClr val="bg1"/>
                </a:solidFill>
              </a:rPr>
              <a:t>Cloud Telefonie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inkl. </a:t>
            </a:r>
            <a:r>
              <a:rPr lang="de-DE" sz="1600" err="1">
                <a:solidFill>
                  <a:schemeClr val="bg1"/>
                </a:solidFill>
              </a:rPr>
              <a:t>Webex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 err="1">
                <a:solidFill>
                  <a:schemeClr val="bg1"/>
                </a:solidFill>
              </a:rPr>
              <a:t>Softphone</a:t>
            </a: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52862A-1A0F-5550-72AA-2C6D9F4AF9F0}"/>
              </a:ext>
            </a:extLst>
          </p:cNvPr>
          <p:cNvSpPr txBox="1"/>
          <p:nvPr/>
        </p:nvSpPr>
        <p:spPr>
          <a:xfrm>
            <a:off x="8153397" y="3896568"/>
            <a:ext cx="3564000" cy="792088"/>
          </a:xfrm>
          <a:prstGeom prst="round2SameRect">
            <a:avLst>
              <a:gd name="adj1" fmla="val 15612"/>
              <a:gd name="adj2" fmla="val 0"/>
            </a:avLst>
          </a:prstGeom>
          <a:solidFill>
            <a:schemeClr val="tx2"/>
          </a:solidFill>
        </p:spPr>
        <p:txBody>
          <a:bodyPr wrap="square" lIns="0" tIns="0" rIns="0" bIns="72000" rtlCol="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1600">
                <a:solidFill>
                  <a:schemeClr val="bg1"/>
                </a:solidFill>
              </a:rPr>
              <a:t>Cloud Telefonie 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inkl. </a:t>
            </a:r>
            <a:r>
              <a:rPr lang="de-DE" sz="1600" err="1">
                <a:solidFill>
                  <a:schemeClr val="bg1"/>
                </a:solidFill>
              </a:rPr>
              <a:t>Webex</a:t>
            </a:r>
            <a:r>
              <a:rPr lang="de-DE" sz="1600">
                <a:solidFill>
                  <a:schemeClr val="bg1"/>
                </a:solidFill>
              </a:rPr>
              <a:t> UCC </a:t>
            </a:r>
          </a:p>
        </p:txBody>
      </p:sp>
    </p:spTree>
    <p:extLst>
      <p:ext uri="{BB962C8B-B14F-4D97-AF65-F5344CB8AC3E}">
        <p14:creationId xmlns:p14="http://schemas.microsoft.com/office/powerpoint/2010/main" val="1962217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ahrradreifen, Fahrrad, Person, Transport enthält.&#10;&#10;Beschreibung automatisch generiert.">
            <a:extLst>
              <a:ext uri="{FF2B5EF4-FFF2-40B4-BE49-F238E27FC236}">
                <a16:creationId xmlns:a16="http://schemas.microsoft.com/office/drawing/2014/main" id="{E3361188-5AC8-0F15-2150-7D1F676AD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9" t="15481" r="29756"/>
          <a:stretch/>
        </p:blipFill>
        <p:spPr>
          <a:xfrm>
            <a:off x="5094" y="-2012"/>
            <a:ext cx="7615540" cy="6860267"/>
          </a:xfrm>
          <a:prstGeom prst="rect">
            <a:avLst/>
          </a:prstGeom>
        </p:spPr>
      </p:pic>
      <p:sp>
        <p:nvSpPr>
          <p:cNvPr id="6" name="Rechteck: abgerundete Ecken 14">
            <a:extLst>
              <a:ext uri="{FF2B5EF4-FFF2-40B4-BE49-F238E27FC236}">
                <a16:creationId xmlns:a16="http://schemas.microsoft.com/office/drawing/2014/main" id="{373678A3-5D03-DC9D-1725-E0F47701B594}"/>
              </a:ext>
            </a:extLst>
          </p:cNvPr>
          <p:cNvSpPr/>
          <p:nvPr/>
        </p:nvSpPr>
        <p:spPr>
          <a:xfrm>
            <a:off x="8153396" y="5019965"/>
            <a:ext cx="3574976" cy="984909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de-DE" sz="1600" b="1">
                <a:solidFill>
                  <a:schemeClr val="tx1"/>
                </a:solidFill>
              </a:rPr>
              <a:t>kostenlos</a:t>
            </a:r>
          </a:p>
          <a:p>
            <a:pPr algn="ctr">
              <a:lnSpc>
                <a:spcPct val="150000"/>
              </a:lnSpc>
            </a:pPr>
            <a:endParaRPr lang="de-DE" sz="200">
              <a:solidFill>
                <a:schemeClr val="tx1"/>
              </a:solidFill>
            </a:endParaRPr>
          </a:p>
        </p:txBody>
      </p:sp>
      <p:sp>
        <p:nvSpPr>
          <p:cNvPr id="5" name="Rechteck: abgerundete Ecken 14">
            <a:extLst>
              <a:ext uri="{FF2B5EF4-FFF2-40B4-BE49-F238E27FC236}">
                <a16:creationId xmlns:a16="http://schemas.microsoft.com/office/drawing/2014/main" id="{92C004EF-287F-B757-726C-800F69CFE433}"/>
              </a:ext>
            </a:extLst>
          </p:cNvPr>
          <p:cNvSpPr/>
          <p:nvPr/>
        </p:nvSpPr>
        <p:spPr>
          <a:xfrm>
            <a:off x="8153396" y="3347499"/>
            <a:ext cx="3563943" cy="1174741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de-DE" sz="1600" b="1">
                <a:solidFill>
                  <a:schemeClr val="tx1"/>
                </a:solidFill>
              </a:rPr>
              <a:t>9,9 Cent / Minute</a:t>
            </a:r>
            <a:br>
              <a:rPr lang="de-DE">
                <a:solidFill>
                  <a:schemeClr val="tx1"/>
                </a:solidFill>
              </a:rPr>
            </a:br>
            <a:r>
              <a:rPr lang="de-DE" sz="900">
                <a:solidFill>
                  <a:schemeClr val="tx1"/>
                </a:solidFill>
              </a:rPr>
              <a:t>bei MVLZ 60 Monate</a:t>
            </a:r>
          </a:p>
        </p:txBody>
      </p:sp>
      <p:sp>
        <p:nvSpPr>
          <p:cNvPr id="3" name="Rechteck: abgerundete Ecken 14">
            <a:extLst>
              <a:ext uri="{FF2B5EF4-FFF2-40B4-BE49-F238E27FC236}">
                <a16:creationId xmlns:a16="http://schemas.microsoft.com/office/drawing/2014/main" id="{953C80DF-286B-222A-B821-27F003D45312}"/>
              </a:ext>
            </a:extLst>
          </p:cNvPr>
          <p:cNvSpPr/>
          <p:nvPr/>
        </p:nvSpPr>
        <p:spPr>
          <a:xfrm>
            <a:off x="8153396" y="1702919"/>
            <a:ext cx="3563943" cy="1236201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de-DE" sz="1600" b="1">
                <a:solidFill>
                  <a:schemeClr val="tx1"/>
                </a:solidFill>
              </a:rPr>
              <a:t>1,3 Cent / Minute</a:t>
            </a:r>
            <a:br>
              <a:rPr lang="de-DE">
                <a:solidFill>
                  <a:schemeClr val="tx1"/>
                </a:solidFill>
              </a:rPr>
            </a:br>
            <a:r>
              <a:rPr lang="de-DE" sz="900">
                <a:solidFill>
                  <a:schemeClr val="tx1"/>
                </a:solidFill>
              </a:rPr>
              <a:t>bei MVLZ 60 Monate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5E9F3AA-A43D-B25C-0D63-A8DD6A29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363" y="981075"/>
            <a:ext cx="3574976" cy="409298"/>
          </a:xfrm>
        </p:spPr>
        <p:txBody>
          <a:bodyPr>
            <a:noAutofit/>
          </a:bodyPr>
          <a:lstStyle/>
          <a:p>
            <a:r>
              <a:rPr lang="de-DE"/>
              <a:t>Attraktive Optionen</a:t>
            </a:r>
            <a:br>
              <a:rPr lang="de-DE"/>
            </a:br>
            <a:endParaRPr lang="de-DE"/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837A0AE7-F22F-BD84-E006-3C0C0FD5CD67}"/>
              </a:ext>
            </a:extLst>
          </p:cNvPr>
          <p:cNvSpPr txBox="1">
            <a:spLocks/>
          </p:cNvSpPr>
          <p:nvPr/>
        </p:nvSpPr>
        <p:spPr>
          <a:xfrm>
            <a:off x="492076" y="485139"/>
            <a:ext cx="3052118" cy="4985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de-DE" sz="3600" b="1">
                <a:solidFill>
                  <a:schemeClr val="tx2"/>
                </a:solidFill>
              </a:rPr>
              <a:t>Mission: Flow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21D7CAF-072C-9C60-F52C-69DBA0B4E862}"/>
              </a:ext>
            </a:extLst>
          </p:cNvPr>
          <p:cNvSpPr txBox="1"/>
          <p:nvPr/>
        </p:nvSpPr>
        <p:spPr>
          <a:xfrm>
            <a:off x="8153396" y="1665288"/>
            <a:ext cx="3564000" cy="612000"/>
          </a:xfrm>
          <a:prstGeom prst="round2SameRect">
            <a:avLst>
              <a:gd name="adj1" fmla="val 19979"/>
              <a:gd name="adj2" fmla="val 0"/>
            </a:avLst>
          </a:prstGeom>
          <a:solidFill>
            <a:schemeClr val="tx2"/>
          </a:solidFill>
        </p:spPr>
        <p:txBody>
          <a:bodyPr wrap="square" lIns="0" tIns="0" rIns="0" bIns="72000" rtlCol="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1600">
                <a:solidFill>
                  <a:schemeClr val="bg1"/>
                </a:solidFill>
              </a:rPr>
              <a:t>Festnetz (deutschlandweit)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52862A-1A0F-5550-72AA-2C6D9F4AF9F0}"/>
              </a:ext>
            </a:extLst>
          </p:cNvPr>
          <p:cNvSpPr txBox="1"/>
          <p:nvPr/>
        </p:nvSpPr>
        <p:spPr>
          <a:xfrm>
            <a:off x="8153396" y="3266980"/>
            <a:ext cx="3564000" cy="612000"/>
          </a:xfrm>
          <a:prstGeom prst="round2SameRect">
            <a:avLst>
              <a:gd name="adj1" fmla="val 18887"/>
              <a:gd name="adj2" fmla="val 0"/>
            </a:avLst>
          </a:prstGeom>
          <a:solidFill>
            <a:schemeClr val="tx2"/>
          </a:solidFill>
        </p:spPr>
        <p:txBody>
          <a:bodyPr wrap="square" lIns="0" tIns="0" rIns="0" bIns="72000" rtlCol="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1600">
                <a:solidFill>
                  <a:schemeClr val="bg1"/>
                </a:solidFill>
              </a:rPr>
              <a:t>Mobilfunknetz (deutschlandweit)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AD23720-754F-145B-5C7A-F56C47E19AF1}"/>
              </a:ext>
            </a:extLst>
          </p:cNvPr>
          <p:cNvSpPr txBox="1"/>
          <p:nvPr/>
        </p:nvSpPr>
        <p:spPr>
          <a:xfrm>
            <a:off x="8153396" y="4869160"/>
            <a:ext cx="3564000" cy="612000"/>
          </a:xfrm>
          <a:prstGeom prst="round2SameRect">
            <a:avLst>
              <a:gd name="adj1" fmla="val 18887"/>
              <a:gd name="adj2" fmla="val 0"/>
            </a:avLst>
          </a:prstGeom>
          <a:solidFill>
            <a:schemeClr val="tx2"/>
          </a:solidFill>
        </p:spPr>
        <p:txBody>
          <a:bodyPr wrap="square" lIns="0" tIns="0" rIns="0" bIns="72000" rtlCol="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1600">
                <a:solidFill>
                  <a:schemeClr val="bg1"/>
                </a:solidFill>
              </a:rPr>
              <a:t>Plusnet Festnetz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748CBA7-BA2A-6B25-5590-2D41BF636469}"/>
              </a:ext>
            </a:extLst>
          </p:cNvPr>
          <p:cNvSpPr/>
          <p:nvPr/>
        </p:nvSpPr>
        <p:spPr>
          <a:xfrm rot="345609">
            <a:off x="5259030" y="2838919"/>
            <a:ext cx="2080125" cy="2080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rtlCol="0" anchor="ctr"/>
          <a:lstStyle/>
          <a:p>
            <a:pPr algn="ctr">
              <a:lnSpc>
                <a:spcPct val="114000"/>
              </a:lnSpc>
            </a:pPr>
            <a:r>
              <a:rPr lang="de-DE" b="1">
                <a:solidFill>
                  <a:schemeClr val="tx1"/>
                </a:solidFill>
              </a:rPr>
              <a:t>Starten Sie</a:t>
            </a:r>
            <a:br>
              <a:rPr lang="de-DE" b="1">
                <a:solidFill>
                  <a:schemeClr val="tx1"/>
                </a:solidFill>
              </a:rPr>
            </a:br>
            <a:r>
              <a:rPr lang="de-DE" b="1">
                <a:solidFill>
                  <a:schemeClr val="tx1"/>
                </a:solidFill>
              </a:rPr>
              <a:t>mit uns</a:t>
            </a:r>
            <a:br>
              <a:rPr lang="de-DE" b="1">
                <a:solidFill>
                  <a:schemeClr val="tx1"/>
                </a:solidFill>
              </a:rPr>
            </a:br>
            <a:r>
              <a:rPr lang="de-DE" b="1">
                <a:solidFill>
                  <a:schemeClr val="tx1"/>
                </a:solidFill>
              </a:rPr>
              <a:t>Ihre Mission!</a:t>
            </a:r>
            <a:endParaRPr lang="de-DE" b="1" baseline="3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79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Menschliches Gesicht, Kleidung, Lächeln enthält.&#10;&#10;Beschreibung automatisch generiert.">
            <a:extLst>
              <a:ext uri="{FF2B5EF4-FFF2-40B4-BE49-F238E27FC236}">
                <a16:creationId xmlns:a16="http://schemas.microsoft.com/office/drawing/2014/main" id="{BD14792F-3DE9-0B88-50A1-4A785FC57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8" t="75" r="15719" b="-149"/>
          <a:stretch/>
        </p:blipFill>
        <p:spPr>
          <a:xfrm>
            <a:off x="1741" y="-1596"/>
            <a:ext cx="7628277" cy="6876649"/>
          </a:xfrm>
          <a:prstGeom prst="rect">
            <a:avLst/>
          </a:prstGeom>
        </p:spPr>
      </p:pic>
      <p:sp>
        <p:nvSpPr>
          <p:cNvPr id="3" name="Rechteck: abgerundete Ecken 14">
            <a:extLst>
              <a:ext uri="{FF2B5EF4-FFF2-40B4-BE49-F238E27FC236}">
                <a16:creationId xmlns:a16="http://schemas.microsoft.com/office/drawing/2014/main" id="{5C225B5E-D258-59A4-93E7-94099A3ADC44}"/>
              </a:ext>
            </a:extLst>
          </p:cNvPr>
          <p:cNvSpPr/>
          <p:nvPr/>
        </p:nvSpPr>
        <p:spPr>
          <a:xfrm>
            <a:off x="8153397" y="2910179"/>
            <a:ext cx="3564001" cy="1308853"/>
          </a:xfrm>
          <a:prstGeom prst="roundRect">
            <a:avLst>
              <a:gd name="adj" fmla="val 8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de-DE" sz="1600" b="1">
                <a:solidFill>
                  <a:schemeClr val="tx1"/>
                </a:solidFill>
              </a:rPr>
              <a:t>90-tägiges Kündigungsrecht</a:t>
            </a:r>
          </a:p>
          <a:p>
            <a:pPr algn="ctr">
              <a:lnSpc>
                <a:spcPct val="150000"/>
              </a:lnSpc>
            </a:pPr>
            <a:endParaRPr lang="de-DE" sz="200">
              <a:solidFill>
                <a:schemeClr val="tx1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5E9F3AA-A43D-B25C-0D63-A8DD6A29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363" y="981075"/>
            <a:ext cx="3574976" cy="409298"/>
          </a:xfrm>
        </p:spPr>
        <p:txBody>
          <a:bodyPr>
            <a:noAutofit/>
          </a:bodyPr>
          <a:lstStyle/>
          <a:p>
            <a:r>
              <a:rPr lang="de-DE"/>
              <a:t>Attraktive Optionen</a:t>
            </a:r>
            <a:br>
              <a:rPr lang="de-DE"/>
            </a:br>
            <a:endParaRPr lang="de-DE"/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837A0AE7-F22F-BD84-E006-3C0C0FD5CD67}"/>
              </a:ext>
            </a:extLst>
          </p:cNvPr>
          <p:cNvSpPr txBox="1">
            <a:spLocks/>
          </p:cNvSpPr>
          <p:nvPr/>
        </p:nvSpPr>
        <p:spPr>
          <a:xfrm>
            <a:off x="492076" y="485139"/>
            <a:ext cx="3052118" cy="4985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de-DE" sz="3600" b="1">
                <a:solidFill>
                  <a:schemeClr val="bg1"/>
                </a:solidFill>
              </a:rPr>
              <a:t>Mission: Flow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7B9151B-87E8-7B15-3F21-6E2B6229461B}"/>
              </a:ext>
            </a:extLst>
          </p:cNvPr>
          <p:cNvSpPr txBox="1"/>
          <p:nvPr/>
        </p:nvSpPr>
        <p:spPr>
          <a:xfrm>
            <a:off x="8153397" y="2844056"/>
            <a:ext cx="3564000" cy="792088"/>
          </a:xfrm>
          <a:prstGeom prst="round2SameRect">
            <a:avLst>
              <a:gd name="adj1" fmla="val 15612"/>
              <a:gd name="adj2" fmla="val 0"/>
            </a:avLst>
          </a:prstGeom>
          <a:solidFill>
            <a:schemeClr val="tx2"/>
          </a:solidFill>
        </p:spPr>
        <p:txBody>
          <a:bodyPr wrap="square" lIns="0" tIns="0" rIns="0" bIns="72000" rtlCol="0"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1600">
                <a:solidFill>
                  <a:schemeClr val="bg1"/>
                </a:solidFill>
              </a:rPr>
              <a:t>Nach Vertragsabschluss bei Nichtgefallen: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FCCA03E-F9A9-9198-9DAE-394BA155F724}"/>
              </a:ext>
            </a:extLst>
          </p:cNvPr>
          <p:cNvSpPr/>
          <p:nvPr/>
        </p:nvSpPr>
        <p:spPr>
          <a:xfrm rot="345609">
            <a:off x="5184526" y="4221481"/>
            <a:ext cx="2080125" cy="2080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rtlCol="0" anchor="ctr"/>
          <a:lstStyle/>
          <a:p>
            <a:pPr algn="ctr">
              <a:lnSpc>
                <a:spcPct val="114000"/>
              </a:lnSpc>
            </a:pPr>
            <a:r>
              <a:rPr lang="de-DE" b="1">
                <a:solidFill>
                  <a:schemeClr val="tx1"/>
                </a:solidFill>
              </a:rPr>
              <a:t>Starten Sie</a:t>
            </a:r>
            <a:br>
              <a:rPr lang="de-DE" b="1">
                <a:solidFill>
                  <a:schemeClr val="tx1"/>
                </a:solidFill>
              </a:rPr>
            </a:br>
            <a:r>
              <a:rPr lang="de-DE" b="1">
                <a:solidFill>
                  <a:schemeClr val="tx1"/>
                </a:solidFill>
              </a:rPr>
              <a:t>mit uns</a:t>
            </a:r>
            <a:br>
              <a:rPr lang="de-DE" b="1">
                <a:solidFill>
                  <a:schemeClr val="tx1"/>
                </a:solidFill>
              </a:rPr>
            </a:br>
            <a:r>
              <a:rPr lang="de-DE" b="1">
                <a:solidFill>
                  <a:schemeClr val="tx1"/>
                </a:solidFill>
              </a:rPr>
              <a:t>Ihre Mission!</a:t>
            </a:r>
            <a:endParaRPr lang="de-DE" b="1" baseline="3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3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17812C5-F19D-1AF2-6E84-2EC9B2489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1650" y="2164955"/>
            <a:ext cx="6330599" cy="4048957"/>
          </a:xfrm>
        </p:spPr>
        <p:txBody>
          <a:bodyPr vert="horz" lIns="0" tIns="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1400" i="0" dirty="0">
                <a:solidFill>
                  <a:srgbClr val="141E28"/>
                </a:solidFill>
                <a:effectLst/>
                <a:latin typeface="+mn-lt"/>
                <a:cs typeface="Arial"/>
              </a:rPr>
              <a:t>Im aktuellen Test der Fachzeitschrift connect professional zu cloudbasierten Telefonanlagen landet </a:t>
            </a:r>
            <a:r>
              <a:rPr lang="de-DE" sz="1400" i="0" dirty="0" err="1">
                <a:solidFill>
                  <a:srgbClr val="141E28"/>
                </a:solidFill>
                <a:effectLst/>
                <a:latin typeface="+mn-lt"/>
                <a:cs typeface="Arial"/>
              </a:rPr>
              <a:t>Plusnet</a:t>
            </a:r>
            <a:r>
              <a:rPr lang="de-DE" sz="1400" i="0" dirty="0">
                <a:solidFill>
                  <a:srgbClr val="141E28"/>
                </a:solidFill>
                <a:effectLst/>
                <a:latin typeface="+mn-lt"/>
                <a:cs typeface="Arial"/>
              </a:rPr>
              <a:t> </a:t>
            </a:r>
            <a:r>
              <a:rPr lang="de-DE" sz="1400" i="0" dirty="0" err="1">
                <a:solidFill>
                  <a:srgbClr val="141E28"/>
                </a:solidFill>
                <a:effectLst/>
                <a:latin typeface="+mn-lt"/>
                <a:cs typeface="Arial"/>
              </a:rPr>
              <a:t>Centraflex</a:t>
            </a:r>
            <a:r>
              <a:rPr lang="de-DE" sz="1400" i="0" dirty="0">
                <a:solidFill>
                  <a:srgbClr val="141E28"/>
                </a:solidFill>
                <a:effectLst/>
                <a:latin typeface="+mn-lt"/>
                <a:cs typeface="Arial"/>
              </a:rPr>
              <a:t> mit der Bewertung „sehr gut“ auf dem zweiten Platz und </a:t>
            </a:r>
            <a:r>
              <a:rPr lang="de-DE" sz="1400" dirty="0">
                <a:solidFill>
                  <a:srgbClr val="141E28"/>
                </a:solidFill>
                <a:latin typeface="+mn-lt"/>
                <a:cs typeface="Arial"/>
              </a:rPr>
              <a:t>setzt sich damit</a:t>
            </a:r>
            <a:r>
              <a:rPr lang="de-DE" sz="1400" i="0" dirty="0">
                <a:solidFill>
                  <a:srgbClr val="141E28"/>
                </a:solidFill>
                <a:effectLst/>
                <a:latin typeface="+mn-lt"/>
                <a:cs typeface="Arial"/>
              </a:rPr>
              <a:t> an die Spitze der besten Anbieter Deutschlands.</a:t>
            </a:r>
            <a:endParaRPr lang="de-DE" sz="1400" dirty="0">
              <a:latin typeface="+mn-lt"/>
              <a:cs typeface="Arial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6FE925E-1AAA-99C6-4D98-A64BAF26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649" y="981075"/>
            <a:ext cx="6336129" cy="409298"/>
          </a:xfrm>
        </p:spPr>
        <p:txBody>
          <a:bodyPr/>
          <a:lstStyle/>
          <a:p>
            <a:r>
              <a:rPr lang="de-DE" dirty="0" err="1">
                <a:latin typeface="Arial"/>
                <a:cs typeface="Arial"/>
              </a:rPr>
              <a:t>Plusnet</a:t>
            </a:r>
            <a:r>
              <a:rPr lang="de-DE" dirty="0">
                <a:latin typeface="Arial"/>
                <a:cs typeface="Arial"/>
              </a:rPr>
              <a:t> Cloud Telefonanlage </a:t>
            </a:r>
            <a:r>
              <a:rPr lang="de-DE" dirty="0" err="1">
                <a:latin typeface="Arial"/>
                <a:cs typeface="Arial"/>
              </a:rPr>
              <a:t>Centraflex</a:t>
            </a:r>
            <a:r>
              <a:rPr lang="de-DE" dirty="0">
                <a:latin typeface="Arial"/>
                <a:cs typeface="Arial"/>
              </a:rPr>
              <a:t> mit „sehr gut“ bewertet</a:t>
            </a:r>
          </a:p>
        </p:txBody>
      </p:sp>
      <p:pic>
        <p:nvPicPr>
          <p:cNvPr id="6" name="Grafik 5" descr="Ein Bild, das Text, Schrift, Screenshot, Marke enthält.&#10;&#10;Automatisch generierte Beschreibung">
            <a:extLst>
              <a:ext uri="{FF2B5EF4-FFF2-40B4-BE49-F238E27FC236}">
                <a16:creationId xmlns:a16="http://schemas.microsoft.com/office/drawing/2014/main" id="{67E9AFC2-1570-9D32-AAEB-6154CBEB1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64" y="981075"/>
            <a:ext cx="1864233" cy="20462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0FF467-7CA7-29D7-1B2D-E9511D978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77" y="4433569"/>
            <a:ext cx="3905813" cy="19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B23FCE4-0FBB-6DDF-3B18-BED195DFC183}"/>
              </a:ext>
            </a:extLst>
          </p:cNvPr>
          <p:cNvSpPr txBox="1"/>
          <p:nvPr/>
        </p:nvSpPr>
        <p:spPr>
          <a:xfrm>
            <a:off x="8217463" y="5280002"/>
            <a:ext cx="2999365" cy="933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000" b="0" i="0" dirty="0">
                <a:solidFill>
                  <a:srgbClr val="141E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 Bereich Sprachlaufzeiten von Verbindungen von und zu Anschlüssen anderer Anbieter erreichte </a:t>
            </a:r>
            <a:r>
              <a:rPr lang="de-DE" sz="1000" b="0" i="0" dirty="0" err="1">
                <a:solidFill>
                  <a:srgbClr val="141E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Plusnet</a:t>
            </a:r>
            <a:r>
              <a:rPr lang="de-DE" sz="1000" b="0" i="0" dirty="0">
                <a:solidFill>
                  <a:srgbClr val="141E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sogar volle 100 Prozent und lag damit auch noch knapp vor der Deutschen Telekom. </a:t>
            </a:r>
          </a:p>
          <a:p>
            <a:pPr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000" b="0" i="0" dirty="0">
                <a:solidFill>
                  <a:srgbClr val="141E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Quelle: connect professional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F8AC5F2-7497-ED32-853E-05C7336D4AC6}"/>
              </a:ext>
            </a:extLst>
          </p:cNvPr>
          <p:cNvSpPr txBox="1"/>
          <p:nvPr/>
        </p:nvSpPr>
        <p:spPr>
          <a:xfrm>
            <a:off x="4311650" y="3363969"/>
            <a:ext cx="6855859" cy="7221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400" b="0" i="0" dirty="0">
                <a:solidFill>
                  <a:srgbClr val="96144B"/>
                </a:solidFill>
                <a:effectLst/>
                <a:latin typeface="Arial"/>
                <a:cs typeface="Arial"/>
              </a:rPr>
              <a:t>„</a:t>
            </a:r>
            <a:r>
              <a:rPr lang="de-DE" sz="1400" b="0" i="0" dirty="0" err="1">
                <a:solidFill>
                  <a:srgbClr val="96144B"/>
                </a:solidFill>
                <a:effectLst/>
                <a:latin typeface="Arial"/>
                <a:cs typeface="Arial"/>
              </a:rPr>
              <a:t>Zafaco</a:t>
            </a:r>
            <a:r>
              <a:rPr lang="de-DE" sz="1400" b="0" i="0" dirty="0">
                <a:solidFill>
                  <a:srgbClr val="96144B"/>
                </a:solidFill>
                <a:effectLst/>
                <a:latin typeface="Arial"/>
                <a:cs typeface="Arial"/>
              </a:rPr>
              <a:t> bestätigt sehr schnelle Verbindungsaufbauzeiten, kurze Sprachlaufzeiten,</a:t>
            </a:r>
            <a:r>
              <a:rPr lang="de-DE" sz="1400" dirty="0">
                <a:solidFill>
                  <a:srgbClr val="96144B"/>
                </a:solidFill>
                <a:latin typeface="Arial"/>
                <a:cs typeface="Arial"/>
              </a:rPr>
              <a:t> </a:t>
            </a:r>
            <a:r>
              <a:rPr lang="de-DE" sz="1400" b="0" i="0" dirty="0">
                <a:solidFill>
                  <a:srgbClr val="96144B"/>
                </a:solidFill>
                <a:effectLst/>
                <a:latin typeface="Arial"/>
                <a:cs typeface="Arial"/>
              </a:rPr>
              <a:t>eine sehr gute Sprachqualität und hohe Erfolgsraten. Auch bei den Verbindungen</a:t>
            </a:r>
            <a:r>
              <a:rPr lang="de-DE" sz="1400" dirty="0">
                <a:solidFill>
                  <a:srgbClr val="96144B"/>
                </a:solidFill>
                <a:latin typeface="Arial"/>
                <a:cs typeface="Arial"/>
              </a:rPr>
              <a:t> </a:t>
            </a:r>
            <a:r>
              <a:rPr lang="de-DE" sz="1400" b="0" i="0" dirty="0">
                <a:solidFill>
                  <a:srgbClr val="96144B"/>
                </a:solidFill>
                <a:effectLst/>
                <a:latin typeface="Arial"/>
                <a:cs typeface="Arial"/>
              </a:rPr>
              <a:t>von und zu anderen Cloud-PBX-Anbietern </a:t>
            </a:r>
            <a:r>
              <a:rPr lang="de-DE" sz="1400" b="0" i="0" u="none" strike="noStrike" dirty="0">
                <a:solidFill>
                  <a:srgbClr val="96144B"/>
                </a:solidFill>
                <a:effectLst/>
                <a:latin typeface="Arial"/>
                <a:cs typeface="Arial"/>
              </a:rPr>
              <a:t>zeigt </a:t>
            </a:r>
            <a:r>
              <a:rPr lang="de-DE" sz="1400" b="0" i="0" u="none" strike="noStrike" dirty="0" err="1">
                <a:solidFill>
                  <a:srgbClr val="96144B"/>
                </a:solidFill>
                <a:effectLst/>
                <a:latin typeface="Arial"/>
                <a:cs typeface="Arial"/>
              </a:rPr>
              <a:t>Tengo</a:t>
            </a:r>
            <a:r>
              <a:rPr lang="de-DE" sz="1400" b="0" i="0" u="none" strike="noStrike" dirty="0">
                <a:solidFill>
                  <a:srgbClr val="96144B"/>
                </a:solidFill>
                <a:effectLst/>
                <a:latin typeface="Arial"/>
                <a:cs typeface="Arial"/>
              </a:rPr>
              <a:t> </a:t>
            </a:r>
            <a:r>
              <a:rPr lang="de-DE" sz="1400" b="0" i="0" u="none" strike="noStrike" dirty="0" err="1">
                <a:solidFill>
                  <a:srgbClr val="96144B"/>
                </a:solidFill>
                <a:effectLst/>
                <a:latin typeface="Arial"/>
                <a:cs typeface="Arial"/>
              </a:rPr>
              <a:t>Centraflex</a:t>
            </a:r>
            <a:r>
              <a:rPr lang="de-DE" sz="1400" b="0" i="0" u="none" strike="noStrike" dirty="0">
                <a:solidFill>
                  <a:srgbClr val="96144B"/>
                </a:solidFill>
                <a:effectLst/>
                <a:latin typeface="Arial"/>
                <a:cs typeface="Arial"/>
              </a:rPr>
              <a:t> sehr gute Ergebnisse</a:t>
            </a:r>
            <a:r>
              <a:rPr lang="de-DE" sz="1400" b="0" i="0" dirty="0">
                <a:solidFill>
                  <a:srgbClr val="96144B"/>
                </a:solidFill>
                <a:effectLst/>
                <a:latin typeface="Arial"/>
                <a:cs typeface="Arial"/>
              </a:rPr>
              <a:t>.“</a:t>
            </a:r>
            <a:r>
              <a:rPr lang="de-DE" sz="1400" dirty="0">
                <a:solidFill>
                  <a:srgbClr val="96144B"/>
                </a:solidFill>
                <a:latin typeface="Arial"/>
                <a:cs typeface="Arial"/>
              </a:rPr>
              <a:t> </a:t>
            </a:r>
            <a:endParaRPr lang="de-DE" sz="1400" dirty="0">
              <a:solidFill>
                <a:srgbClr val="961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08EB5B8-B721-340B-F8A7-BC6D1FD07BC3}"/>
              </a:ext>
            </a:extLst>
          </p:cNvPr>
          <p:cNvSpPr txBox="1"/>
          <p:nvPr/>
        </p:nvSpPr>
        <p:spPr>
          <a:xfrm>
            <a:off x="558550" y="3364900"/>
            <a:ext cx="2872863" cy="19536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400" b="1" dirty="0">
                <a:solidFill>
                  <a:schemeClr val="bg1"/>
                </a:solidFill>
              </a:rPr>
              <a:t>„Weit vorgearbeitet hat sich </a:t>
            </a:r>
            <a:r>
              <a:rPr lang="de-DE" sz="1400" b="1" dirty="0" err="1">
                <a:solidFill>
                  <a:schemeClr val="bg1"/>
                </a:solidFill>
              </a:rPr>
              <a:t>Plusnet</a:t>
            </a:r>
            <a:r>
              <a:rPr lang="de-DE" sz="1400" b="1" dirty="0">
                <a:solidFill>
                  <a:schemeClr val="bg1"/>
                </a:solidFill>
              </a:rPr>
              <a:t> [...] Das erreicht ein Anbieter nicht, ohne konsequent in die Leistung seiner Plattform zu investieren.“</a:t>
            </a:r>
          </a:p>
          <a:p>
            <a:pPr algn="ctr">
              <a:lnSpc>
                <a:spcPct val="114999"/>
              </a:lnSpc>
              <a:spcBef>
                <a:spcPts val="500"/>
              </a:spcBef>
            </a:pPr>
            <a:endParaRPr lang="de-DE" sz="1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000" b="0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Hannes </a:t>
            </a:r>
            <a:r>
              <a:rPr lang="de-DE" sz="1000" b="0" i="0" dirty="0" err="1">
                <a:solidFill>
                  <a:schemeClr val="bg1"/>
                </a:solidFill>
                <a:effectLst/>
                <a:latin typeface="Arial"/>
                <a:cs typeface="Arial"/>
              </a:rPr>
              <a:t>Rügheimer</a:t>
            </a:r>
            <a:r>
              <a:rPr lang="de-DE" sz="1000" b="0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, "Produkttest Cloud-PBX", connect professional</a:t>
            </a:r>
            <a:endParaRPr lang="de-DE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34">
            <a:extLst>
              <a:ext uri="{FF2B5EF4-FFF2-40B4-BE49-F238E27FC236}">
                <a16:creationId xmlns:a16="http://schemas.microsoft.com/office/drawing/2014/main" id="{BBF1752B-D916-141B-5A65-DD404E4FBA14}"/>
              </a:ext>
            </a:extLst>
          </p:cNvPr>
          <p:cNvSpPr/>
          <p:nvPr userDrawn="1"/>
        </p:nvSpPr>
        <p:spPr>
          <a:xfrm>
            <a:off x="3028095" y="1657909"/>
            <a:ext cx="6071624" cy="4117042"/>
          </a:xfrm>
          <a:custGeom>
            <a:avLst/>
            <a:gdLst>
              <a:gd name="connsiteX0" fmla="*/ 593737 w 15796902"/>
              <a:gd name="connsiteY0" fmla="*/ 0 h 10799762"/>
              <a:gd name="connsiteX1" fmla="*/ 2968613 w 15796902"/>
              <a:gd name="connsiteY1" fmla="*/ 0 h 10799762"/>
              <a:gd name="connsiteX2" fmla="*/ 2968615 w 15796902"/>
              <a:gd name="connsiteY2" fmla="*/ 0 h 10799762"/>
              <a:gd name="connsiteX3" fmla="*/ 12828290 w 15796902"/>
              <a:gd name="connsiteY3" fmla="*/ 0 h 10799762"/>
              <a:gd name="connsiteX4" fmla="*/ 14287500 w 15796902"/>
              <a:gd name="connsiteY4" fmla="*/ 0 h 10799762"/>
              <a:gd name="connsiteX5" fmla="*/ 15203166 w 15796902"/>
              <a:gd name="connsiteY5" fmla="*/ 0 h 10799762"/>
              <a:gd name="connsiteX6" fmla="*/ 15796902 w 15796902"/>
              <a:gd name="connsiteY6" fmla="*/ 593737 h 10799762"/>
              <a:gd name="connsiteX7" fmla="*/ 15796902 w 15796902"/>
              <a:gd name="connsiteY7" fmla="*/ 5080012 h 10799762"/>
              <a:gd name="connsiteX8" fmla="*/ 15796902 w 15796902"/>
              <a:gd name="connsiteY8" fmla="*/ 5719750 h 10799762"/>
              <a:gd name="connsiteX9" fmla="*/ 15796902 w 15796902"/>
              <a:gd name="connsiteY9" fmla="*/ 10206025 h 10799762"/>
              <a:gd name="connsiteX10" fmla="*/ 15203166 w 15796902"/>
              <a:gd name="connsiteY10" fmla="*/ 10799762 h 10799762"/>
              <a:gd name="connsiteX11" fmla="*/ 14287500 w 15796902"/>
              <a:gd name="connsiteY11" fmla="*/ 10799762 h 10799762"/>
              <a:gd name="connsiteX12" fmla="*/ 12828290 w 15796902"/>
              <a:gd name="connsiteY12" fmla="*/ 10799762 h 10799762"/>
              <a:gd name="connsiteX13" fmla="*/ 2968613 w 15796902"/>
              <a:gd name="connsiteY13" fmla="*/ 10799762 h 10799762"/>
              <a:gd name="connsiteX14" fmla="*/ 1781175 w 15796902"/>
              <a:gd name="connsiteY14" fmla="*/ 10799762 h 10799762"/>
              <a:gd name="connsiteX15" fmla="*/ 593737 w 15796902"/>
              <a:gd name="connsiteY15" fmla="*/ 10799762 h 10799762"/>
              <a:gd name="connsiteX16" fmla="*/ 0 w 15796902"/>
              <a:gd name="connsiteY16" fmla="*/ 10206025 h 10799762"/>
              <a:gd name="connsiteX17" fmla="*/ 0 w 15796902"/>
              <a:gd name="connsiteY17" fmla="*/ 5719750 h 10799762"/>
              <a:gd name="connsiteX18" fmla="*/ 0 w 15796902"/>
              <a:gd name="connsiteY18" fmla="*/ 5080012 h 10799762"/>
              <a:gd name="connsiteX19" fmla="*/ 0 w 15796902"/>
              <a:gd name="connsiteY19" fmla="*/ 593737 h 10799762"/>
              <a:gd name="connsiteX20" fmla="*/ 593737 w 15796902"/>
              <a:gd name="connsiteY20" fmla="*/ 0 h 1079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796902" h="10799762">
                <a:moveTo>
                  <a:pt x="593737" y="0"/>
                </a:moveTo>
                <a:lnTo>
                  <a:pt x="2968613" y="0"/>
                </a:lnTo>
                <a:lnTo>
                  <a:pt x="2968615" y="0"/>
                </a:lnTo>
                <a:lnTo>
                  <a:pt x="12828290" y="0"/>
                </a:lnTo>
                <a:lnTo>
                  <a:pt x="14287500" y="0"/>
                </a:lnTo>
                <a:lnTo>
                  <a:pt x="15203166" y="0"/>
                </a:lnTo>
                <a:cubicBezTo>
                  <a:pt x="15531078" y="0"/>
                  <a:pt x="15796902" y="265825"/>
                  <a:pt x="15796902" y="593737"/>
                </a:cubicBezTo>
                <a:lnTo>
                  <a:pt x="15796902" y="5080012"/>
                </a:lnTo>
                <a:lnTo>
                  <a:pt x="15796902" y="5719750"/>
                </a:lnTo>
                <a:lnTo>
                  <a:pt x="15796902" y="10206025"/>
                </a:lnTo>
                <a:cubicBezTo>
                  <a:pt x="15796902" y="10533937"/>
                  <a:pt x="15531078" y="10799762"/>
                  <a:pt x="15203166" y="10799762"/>
                </a:cubicBezTo>
                <a:lnTo>
                  <a:pt x="14287500" y="10799762"/>
                </a:lnTo>
                <a:lnTo>
                  <a:pt x="12828290" y="10799762"/>
                </a:lnTo>
                <a:lnTo>
                  <a:pt x="2968613" y="10799762"/>
                </a:lnTo>
                <a:lnTo>
                  <a:pt x="1781175" y="10799762"/>
                </a:lnTo>
                <a:lnTo>
                  <a:pt x="593737" y="10799762"/>
                </a:lnTo>
                <a:cubicBezTo>
                  <a:pt x="265825" y="10799762"/>
                  <a:pt x="0" y="10533937"/>
                  <a:pt x="0" y="10206025"/>
                </a:cubicBezTo>
                <a:lnTo>
                  <a:pt x="0" y="5719750"/>
                </a:lnTo>
                <a:lnTo>
                  <a:pt x="0" y="5080012"/>
                </a:lnTo>
                <a:lnTo>
                  <a:pt x="0" y="593737"/>
                </a:lnTo>
                <a:cubicBezTo>
                  <a:pt x="0" y="265825"/>
                  <a:pt x="265825" y="0"/>
                  <a:pt x="593737" y="0"/>
                </a:cubicBezTo>
                <a:close/>
              </a:path>
            </a:pathLst>
          </a:cu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2"/>
          </a:p>
        </p:txBody>
      </p:sp>
      <p:sp>
        <p:nvSpPr>
          <p:cNvPr id="10" name="Полилиния 36">
            <a:extLst>
              <a:ext uri="{FF2B5EF4-FFF2-40B4-BE49-F238E27FC236}">
                <a16:creationId xmlns:a16="http://schemas.microsoft.com/office/drawing/2014/main" id="{6843B586-C9D0-FE4C-CC41-34DEFFE8E484}"/>
              </a:ext>
            </a:extLst>
          </p:cNvPr>
          <p:cNvSpPr/>
          <p:nvPr userDrawn="1"/>
        </p:nvSpPr>
        <p:spPr>
          <a:xfrm>
            <a:off x="2380200" y="5828726"/>
            <a:ext cx="7431600" cy="57924"/>
          </a:xfrm>
          <a:custGeom>
            <a:avLst/>
            <a:gdLst>
              <a:gd name="connsiteX0" fmla="*/ 0 w 19335232"/>
              <a:gd name="connsiteY0" fmla="*/ 0 h 333694"/>
              <a:gd name="connsiteX1" fmla="*/ 19335232 w 19335232"/>
              <a:gd name="connsiteY1" fmla="*/ 0 h 333694"/>
              <a:gd name="connsiteX2" fmla="*/ 19322694 w 19335232"/>
              <a:gd name="connsiteY2" fmla="*/ 40390 h 333694"/>
              <a:gd name="connsiteX3" fmla="*/ 18880202 w 19335232"/>
              <a:gd name="connsiteY3" fmla="*/ 333694 h 333694"/>
              <a:gd name="connsiteX4" fmla="*/ 455030 w 19335232"/>
              <a:gd name="connsiteY4" fmla="*/ 333694 h 333694"/>
              <a:gd name="connsiteX5" fmla="*/ 12538 w 19335232"/>
              <a:gd name="connsiteY5" fmla="*/ 40390 h 33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35232" h="333694">
                <a:moveTo>
                  <a:pt x="0" y="0"/>
                </a:moveTo>
                <a:lnTo>
                  <a:pt x="19335232" y="0"/>
                </a:lnTo>
                <a:lnTo>
                  <a:pt x="19322694" y="40390"/>
                </a:lnTo>
                <a:cubicBezTo>
                  <a:pt x="19249792" y="212753"/>
                  <a:pt x="19079120" y="333694"/>
                  <a:pt x="18880202" y="333694"/>
                </a:cubicBezTo>
                <a:lnTo>
                  <a:pt x="455030" y="333694"/>
                </a:lnTo>
                <a:cubicBezTo>
                  <a:pt x="256112" y="333694"/>
                  <a:pt x="85441" y="212753"/>
                  <a:pt x="12538" y="40390"/>
                </a:cubicBezTo>
                <a:close/>
              </a:path>
            </a:pathLst>
          </a:custGeom>
          <a:gradFill flip="none" rotWithShape="1">
            <a:gsLst>
              <a:gs pos="89000">
                <a:srgbClr val="828282"/>
              </a:gs>
              <a:gs pos="0">
                <a:srgbClr val="C5C5C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2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A35626D5-1C3C-C42A-2020-BC6CE138FA00}"/>
              </a:ext>
            </a:extLst>
          </p:cNvPr>
          <p:cNvSpPr/>
          <p:nvPr userDrawn="1"/>
        </p:nvSpPr>
        <p:spPr>
          <a:xfrm>
            <a:off x="2380200" y="5686936"/>
            <a:ext cx="7431600" cy="141790"/>
          </a:xfrm>
          <a:prstGeom prst="rect">
            <a:avLst/>
          </a:prstGeom>
          <a:gradFill flip="none" rotWithShape="1">
            <a:gsLst>
              <a:gs pos="2000">
                <a:srgbClr val="D5D5D5"/>
              </a:gs>
              <a:gs pos="1000">
                <a:srgbClr val="F2F2F2"/>
              </a:gs>
              <a:gs pos="0">
                <a:schemeClr val="tx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2"/>
          </a:p>
        </p:txBody>
      </p:sp>
      <p:sp>
        <p:nvSpPr>
          <p:cNvPr id="16" name="Полилиния 37">
            <a:extLst>
              <a:ext uri="{FF2B5EF4-FFF2-40B4-BE49-F238E27FC236}">
                <a16:creationId xmlns:a16="http://schemas.microsoft.com/office/drawing/2014/main" id="{4726EFE9-A044-4A5F-2E5D-0F81B7C7B28F}"/>
              </a:ext>
            </a:extLst>
          </p:cNvPr>
          <p:cNvSpPr/>
          <p:nvPr userDrawn="1"/>
        </p:nvSpPr>
        <p:spPr>
          <a:xfrm>
            <a:off x="5564071" y="5689277"/>
            <a:ext cx="1027602" cy="80979"/>
          </a:xfrm>
          <a:custGeom>
            <a:avLst/>
            <a:gdLst>
              <a:gd name="connsiteX0" fmla="*/ 0 w 2673572"/>
              <a:gd name="connsiteY0" fmla="*/ 0 h 212424"/>
              <a:gd name="connsiteX1" fmla="*/ 2673572 w 2673572"/>
              <a:gd name="connsiteY1" fmla="*/ 0 h 212424"/>
              <a:gd name="connsiteX2" fmla="*/ 2662629 w 2673572"/>
              <a:gd name="connsiteY2" fmla="*/ 54207 h 212424"/>
              <a:gd name="connsiteX3" fmla="*/ 2423935 w 2673572"/>
              <a:gd name="connsiteY3" fmla="*/ 212424 h 212424"/>
              <a:gd name="connsiteX4" fmla="*/ 249637 w 2673572"/>
              <a:gd name="connsiteY4" fmla="*/ 212424 h 212424"/>
              <a:gd name="connsiteX5" fmla="*/ 10944 w 2673572"/>
              <a:gd name="connsiteY5" fmla="*/ 54207 h 21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3572" h="212424">
                <a:moveTo>
                  <a:pt x="0" y="0"/>
                </a:moveTo>
                <a:lnTo>
                  <a:pt x="2673572" y="0"/>
                </a:lnTo>
                <a:lnTo>
                  <a:pt x="2662629" y="54207"/>
                </a:lnTo>
                <a:cubicBezTo>
                  <a:pt x="2623302" y="147185"/>
                  <a:pt x="2531237" y="212424"/>
                  <a:pt x="2423935" y="212424"/>
                </a:cubicBezTo>
                <a:lnTo>
                  <a:pt x="249637" y="212424"/>
                </a:lnTo>
                <a:cubicBezTo>
                  <a:pt x="142335" y="212424"/>
                  <a:pt x="50270" y="147185"/>
                  <a:pt x="10944" y="54207"/>
                </a:cubicBezTo>
                <a:close/>
              </a:path>
            </a:pathLst>
          </a:custGeom>
          <a:gradFill>
            <a:gsLst>
              <a:gs pos="88000">
                <a:srgbClr val="F2F2F2"/>
              </a:gs>
              <a:gs pos="12000">
                <a:srgbClr val="F2F2F2"/>
              </a:gs>
              <a:gs pos="100000">
                <a:srgbClr val="828282"/>
              </a:gs>
              <a:gs pos="0">
                <a:srgbClr val="82828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2"/>
          </a:p>
        </p:txBody>
      </p:sp>
      <p:grpSp>
        <p:nvGrpSpPr>
          <p:cNvPr id="17" name="Группа 26">
            <a:extLst>
              <a:ext uri="{FF2B5EF4-FFF2-40B4-BE49-F238E27FC236}">
                <a16:creationId xmlns:a16="http://schemas.microsoft.com/office/drawing/2014/main" id="{F4605F71-B3D2-3318-F958-FFD614A26A5C}"/>
              </a:ext>
            </a:extLst>
          </p:cNvPr>
          <p:cNvGrpSpPr/>
          <p:nvPr userDrawn="1"/>
        </p:nvGrpSpPr>
        <p:grpSpPr>
          <a:xfrm flipH="1">
            <a:off x="6082286" y="1789582"/>
            <a:ext cx="17857" cy="17429"/>
            <a:chOff x="13422299" y="954496"/>
            <a:chExt cx="127026" cy="125005"/>
          </a:xfrm>
        </p:grpSpPr>
        <p:sp>
          <p:nvSpPr>
            <p:cNvPr id="18" name="Овал 29">
              <a:extLst>
                <a:ext uri="{FF2B5EF4-FFF2-40B4-BE49-F238E27FC236}">
                  <a16:creationId xmlns:a16="http://schemas.microsoft.com/office/drawing/2014/main" id="{F1EEAFE5-C1F3-DB13-C1A2-A7CD5F029293}"/>
                </a:ext>
              </a:extLst>
            </p:cNvPr>
            <p:cNvSpPr/>
            <p:nvPr userDrawn="1"/>
          </p:nvSpPr>
          <p:spPr>
            <a:xfrm>
              <a:off x="13422301" y="954496"/>
              <a:ext cx="127023" cy="12500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  <p:sp>
          <p:nvSpPr>
            <p:cNvPr id="19" name="Овал 33">
              <a:extLst>
                <a:ext uri="{FF2B5EF4-FFF2-40B4-BE49-F238E27FC236}">
                  <a16:creationId xmlns:a16="http://schemas.microsoft.com/office/drawing/2014/main" id="{92AE0515-06C5-572F-71CE-6F26681737E6}"/>
                </a:ext>
              </a:extLst>
            </p:cNvPr>
            <p:cNvSpPr/>
            <p:nvPr userDrawn="1"/>
          </p:nvSpPr>
          <p:spPr>
            <a:xfrm>
              <a:off x="13422299" y="954497"/>
              <a:ext cx="127026" cy="125004"/>
            </a:xfrm>
            <a:prstGeom prst="ellipse">
              <a:avLst/>
            </a:prstGeom>
            <a:solidFill>
              <a:srgbClr val="00206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2"/>
            </a:p>
          </p:txBody>
        </p:sp>
      </p:grpSp>
      <p:pic>
        <p:nvPicPr>
          <p:cNvPr id="15" name="Grafik 14" descr="Ein Bild, das Text, Menschliches Gesicht, Screenshot, Kleidung enthält.&#10;&#10;Automatisch generierte Beschreibung">
            <a:extLst>
              <a:ext uri="{FF2B5EF4-FFF2-40B4-BE49-F238E27FC236}">
                <a16:creationId xmlns:a16="http://schemas.microsoft.com/office/drawing/2014/main" id="{513B590B-7A20-9DD0-C8CF-4FB63513FE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518" y="1860786"/>
            <a:ext cx="5774708" cy="3637724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94524B7E-7A00-81A9-7BD1-2A8FBB6563DE}"/>
              </a:ext>
            </a:extLst>
          </p:cNvPr>
          <p:cNvSpPr txBox="1"/>
          <p:nvPr/>
        </p:nvSpPr>
        <p:spPr>
          <a:xfrm>
            <a:off x="2099733" y="6180667"/>
            <a:ext cx="288541" cy="2590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—"/>
            </a:pPr>
            <a:endParaRPr lang="de-DE" sz="160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81E84E-FB08-7B79-0B86-B3148B6D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84" y="481408"/>
            <a:ext cx="9308179" cy="409298"/>
          </a:xfrm>
        </p:spPr>
        <p:txBody>
          <a:bodyPr vert="horz" lIns="0" tIns="0" rIns="91440" bIns="0" rtlCol="0" anchor="t" anchorCtr="0">
            <a:noAutofit/>
          </a:bodyPr>
          <a:lstStyle/>
          <a:p>
            <a:r>
              <a:rPr lang="de-DE" sz="2700">
                <a:solidFill>
                  <a:schemeClr val="tx2"/>
                </a:solidFill>
              </a:rPr>
              <a:t>Fragen zur Mission?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C80C312-0062-4193-20E0-4D131C0B495B}"/>
              </a:ext>
            </a:extLst>
          </p:cNvPr>
          <p:cNvSpPr/>
          <p:nvPr/>
        </p:nvSpPr>
        <p:spPr>
          <a:xfrm>
            <a:off x="7102456" y="1210967"/>
            <a:ext cx="321133" cy="321134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7A9DD19-BD58-C418-D469-0120DCBBAF7A}"/>
              </a:ext>
            </a:extLst>
          </p:cNvPr>
          <p:cNvSpPr/>
          <p:nvPr/>
        </p:nvSpPr>
        <p:spPr>
          <a:xfrm>
            <a:off x="9505347" y="2963662"/>
            <a:ext cx="463626" cy="463626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635A8D6-47BF-2B27-344E-98E65DD4171F}"/>
              </a:ext>
            </a:extLst>
          </p:cNvPr>
          <p:cNvSpPr/>
          <p:nvPr/>
        </p:nvSpPr>
        <p:spPr>
          <a:xfrm>
            <a:off x="3640672" y="1728252"/>
            <a:ext cx="699826" cy="699826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CA57AF1-2DCB-D896-92F8-287DFE828CC5}"/>
              </a:ext>
            </a:extLst>
          </p:cNvPr>
          <p:cNvSpPr/>
          <p:nvPr/>
        </p:nvSpPr>
        <p:spPr>
          <a:xfrm>
            <a:off x="7911756" y="1153937"/>
            <a:ext cx="1390777" cy="1390777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44BD4B2-6494-BD88-40A9-CADB203CEE22}"/>
              </a:ext>
            </a:extLst>
          </p:cNvPr>
          <p:cNvSpPr/>
          <p:nvPr/>
        </p:nvSpPr>
        <p:spPr>
          <a:xfrm>
            <a:off x="1739670" y="2963662"/>
            <a:ext cx="1949476" cy="1949476"/>
          </a:xfrm>
          <a:prstGeom prst="ellipse">
            <a:avLst/>
          </a:prstGeom>
          <a:solidFill>
            <a:schemeClr val="tx2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52F3AA8-DB61-B63C-D03B-D3C84A94D9C0}"/>
              </a:ext>
            </a:extLst>
          </p:cNvPr>
          <p:cNvSpPr/>
          <p:nvPr/>
        </p:nvSpPr>
        <p:spPr>
          <a:xfrm>
            <a:off x="8743786" y="4759680"/>
            <a:ext cx="1418464" cy="1418464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94F4AE2-0EE3-DC26-0724-C4B12126E6B0}"/>
              </a:ext>
            </a:extLst>
          </p:cNvPr>
          <p:cNvSpPr/>
          <p:nvPr/>
        </p:nvSpPr>
        <p:spPr>
          <a:xfrm>
            <a:off x="5940581" y="1363066"/>
            <a:ext cx="647407" cy="647407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FCF2789-A45F-DEDD-F764-1384BC4DD1EF}"/>
              </a:ext>
            </a:extLst>
          </p:cNvPr>
          <p:cNvSpPr/>
          <p:nvPr/>
        </p:nvSpPr>
        <p:spPr>
          <a:xfrm>
            <a:off x="6239791" y="5238465"/>
            <a:ext cx="982602" cy="982602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>
              <a:solidFill>
                <a:schemeClr val="tx1"/>
              </a:solidFill>
            </a:endParaRP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0BD57149-0FFE-BC3F-FCA4-51833B2C8B05}"/>
              </a:ext>
            </a:extLst>
          </p:cNvPr>
          <p:cNvGrpSpPr/>
          <p:nvPr/>
        </p:nvGrpSpPr>
        <p:grpSpPr>
          <a:xfrm>
            <a:off x="9711213" y="3648769"/>
            <a:ext cx="984214" cy="984214"/>
            <a:chOff x="9711213" y="3648769"/>
            <a:chExt cx="984214" cy="984214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4CF45111-B2ED-DE00-9CEF-D728621FD6B4}"/>
                </a:ext>
              </a:extLst>
            </p:cNvPr>
            <p:cNvSpPr/>
            <p:nvPr/>
          </p:nvSpPr>
          <p:spPr>
            <a:xfrm>
              <a:off x="9711213" y="3648769"/>
              <a:ext cx="984214" cy="98421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57F40400-A923-4167-6EB6-2ABA72EB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22333" y="3859889"/>
              <a:ext cx="561975" cy="561975"/>
            </a:xfrm>
            <a:prstGeom prst="rect">
              <a:avLst/>
            </a:prstGeom>
          </p:spPr>
        </p:pic>
      </p:grpSp>
      <p:pic>
        <p:nvPicPr>
          <p:cNvPr id="3" name="Bildplatzhalter 405">
            <a:extLst>
              <a:ext uri="{FF2B5EF4-FFF2-40B4-BE49-F238E27FC236}">
                <a16:creationId xmlns:a16="http://schemas.microsoft.com/office/drawing/2014/main" id="{D3C298B0-9E94-9A9D-56CA-5C6755816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0" r="-30000"/>
          <a:stretch>
            <a:fillRect/>
          </a:stretch>
        </p:blipFill>
        <p:spPr>
          <a:xfrm>
            <a:off x="6113452" y="1534333"/>
            <a:ext cx="304872" cy="304872"/>
          </a:xfrm>
          <a:prstGeom prst="rect">
            <a:avLst/>
          </a:prstGeom>
        </p:spPr>
      </p:pic>
      <p:pic>
        <p:nvPicPr>
          <p:cNvPr id="6" name="Bildplatzhalter 361">
            <a:extLst>
              <a:ext uri="{FF2B5EF4-FFF2-40B4-BE49-F238E27FC236}">
                <a16:creationId xmlns:a16="http://schemas.microsoft.com/office/drawing/2014/main" id="{AC2F3DC7-608D-5EC2-5979-8FF30D974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4641"/>
          <a:stretch>
            <a:fillRect/>
          </a:stretch>
        </p:blipFill>
        <p:spPr>
          <a:xfrm>
            <a:off x="8238285" y="1512545"/>
            <a:ext cx="745779" cy="745779"/>
          </a:xfrm>
          <a:prstGeom prst="rect">
            <a:avLst/>
          </a:prstGeom>
        </p:spPr>
      </p:pic>
      <p:pic>
        <p:nvPicPr>
          <p:cNvPr id="8" name="Bildplatzhalter 357">
            <a:extLst>
              <a:ext uri="{FF2B5EF4-FFF2-40B4-BE49-F238E27FC236}">
                <a16:creationId xmlns:a16="http://schemas.microsoft.com/office/drawing/2014/main" id="{963AD140-5EDB-3C41-251A-AD8AAA4D3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58" b="-20958"/>
          <a:stretch>
            <a:fillRect/>
          </a:stretch>
        </p:blipFill>
        <p:spPr>
          <a:xfrm>
            <a:off x="2032103" y="3232733"/>
            <a:ext cx="1327050" cy="1327050"/>
          </a:xfrm>
          <a:prstGeom prst="rect">
            <a:avLst/>
          </a:prstGeom>
        </p:spPr>
      </p:pic>
      <p:pic>
        <p:nvPicPr>
          <p:cNvPr id="24" name="Bildplatzhalter 293">
            <a:extLst>
              <a:ext uri="{FF2B5EF4-FFF2-40B4-BE49-F238E27FC236}">
                <a16:creationId xmlns:a16="http://schemas.microsoft.com/office/drawing/2014/main" id="{EED26199-A656-F826-AB2A-B3DDBB218C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4" b="-5634"/>
          <a:stretch>
            <a:fillRect/>
          </a:stretch>
        </p:blipFill>
        <p:spPr>
          <a:xfrm>
            <a:off x="8454708" y="1667734"/>
            <a:ext cx="304872" cy="304872"/>
          </a:xfrm>
          <a:prstGeom prst="rect">
            <a:avLst/>
          </a:prstGeom>
        </p:spPr>
      </p:pic>
      <p:pic>
        <p:nvPicPr>
          <p:cNvPr id="25" name="Bildplatzhalter 345">
            <a:extLst>
              <a:ext uri="{FF2B5EF4-FFF2-40B4-BE49-F238E27FC236}">
                <a16:creationId xmlns:a16="http://schemas.microsoft.com/office/drawing/2014/main" id="{A8FF014C-E0EC-06DD-AF1A-A2FDB0DCF3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00" b="-10000"/>
          <a:stretch>
            <a:fillRect/>
          </a:stretch>
        </p:blipFill>
        <p:spPr>
          <a:xfrm>
            <a:off x="9226171" y="5253215"/>
            <a:ext cx="521443" cy="521443"/>
          </a:xfrm>
          <a:prstGeom prst="rect">
            <a:avLst/>
          </a:prstGeom>
        </p:spPr>
      </p:pic>
      <p:pic>
        <p:nvPicPr>
          <p:cNvPr id="28" name="Bildplatzhalter 389">
            <a:extLst>
              <a:ext uri="{FF2B5EF4-FFF2-40B4-BE49-F238E27FC236}">
                <a16:creationId xmlns:a16="http://schemas.microsoft.com/office/drawing/2014/main" id="{A7B305C9-FD3C-816A-DEC6-EAB577C79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6070" y="5421767"/>
            <a:ext cx="530338" cy="530338"/>
          </a:xfrm>
          <a:prstGeom prst="rect">
            <a:avLst/>
          </a:prstGeom>
        </p:spPr>
      </p:pic>
      <p:pic>
        <p:nvPicPr>
          <p:cNvPr id="29" name="Bildplatzhalter 329">
            <a:extLst>
              <a:ext uri="{FF2B5EF4-FFF2-40B4-BE49-F238E27FC236}">
                <a16:creationId xmlns:a16="http://schemas.microsoft.com/office/drawing/2014/main" id="{EA936EC0-F680-C01C-CB5E-677644BC56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3192" y="3672733"/>
            <a:ext cx="304872" cy="3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bgerundetes Rechteck 19">
            <a:extLst>
              <a:ext uri="{FF2B5EF4-FFF2-40B4-BE49-F238E27FC236}">
                <a16:creationId xmlns:a16="http://schemas.microsoft.com/office/drawing/2014/main" id="{70AF4BB4-6F64-A63F-2FF3-5093D7D6F0B0}"/>
              </a:ext>
            </a:extLst>
          </p:cNvPr>
          <p:cNvSpPr/>
          <p:nvPr/>
        </p:nvSpPr>
        <p:spPr>
          <a:xfrm>
            <a:off x="1046396" y="982311"/>
            <a:ext cx="8021404" cy="4416096"/>
          </a:xfrm>
          <a:prstGeom prst="roundRect">
            <a:avLst>
              <a:gd name="adj" fmla="val 6458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72000" bIns="36000" rtlCol="0" anchor="t" anchorCtr="0"/>
          <a:lstStyle/>
          <a:p>
            <a:pPr lvl="0" defTabSz="914377">
              <a:lnSpc>
                <a:spcPct val="110000"/>
              </a:lnSpc>
              <a:spcAft>
                <a:spcPts val="1200"/>
              </a:spcAft>
            </a:pPr>
            <a:endParaRPr lang="de-D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8561BF73-1FCF-C705-EB3E-D3D870C29D3E}"/>
              </a:ext>
            </a:extLst>
          </p:cNvPr>
          <p:cNvSpPr txBox="1">
            <a:spLocks/>
          </p:cNvSpPr>
          <p:nvPr/>
        </p:nvSpPr>
        <p:spPr>
          <a:xfrm>
            <a:off x="1998545" y="1661168"/>
            <a:ext cx="471283" cy="101566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6600">
                <a:latin typeface="+mn-lt"/>
                <a:cs typeface="Arial"/>
              </a:rPr>
              <a:t>_</a:t>
            </a:r>
            <a:endParaRPr lang="de-DE" sz="6600">
              <a:latin typeface="+mn-lt"/>
            </a:endParaRPr>
          </a:p>
        </p:txBody>
      </p:sp>
      <p:sp>
        <p:nvSpPr>
          <p:cNvPr id="4" name="Titel 16">
            <a:extLst>
              <a:ext uri="{FF2B5EF4-FFF2-40B4-BE49-F238E27FC236}">
                <a16:creationId xmlns:a16="http://schemas.microsoft.com/office/drawing/2014/main" id="{77064506-C091-0FC5-CB61-11BBD8224049}"/>
              </a:ext>
            </a:extLst>
          </p:cNvPr>
          <p:cNvSpPr txBox="1">
            <a:spLocks/>
          </p:cNvSpPr>
          <p:nvPr/>
        </p:nvSpPr>
        <p:spPr>
          <a:xfrm>
            <a:off x="1998545" y="2662226"/>
            <a:ext cx="471283" cy="101566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6600">
                <a:latin typeface="+mn-lt"/>
                <a:cs typeface="Arial"/>
              </a:rPr>
              <a:t>_</a:t>
            </a:r>
            <a:endParaRPr lang="de-DE" sz="6600">
              <a:latin typeface="+mn-lt"/>
            </a:endParaRPr>
          </a:p>
        </p:txBody>
      </p:sp>
      <p:sp>
        <p:nvSpPr>
          <p:cNvPr id="5" name="Titel 16">
            <a:extLst>
              <a:ext uri="{FF2B5EF4-FFF2-40B4-BE49-F238E27FC236}">
                <a16:creationId xmlns:a16="http://schemas.microsoft.com/office/drawing/2014/main" id="{86E72BC9-DD72-9E73-CC83-969643CC9D6A}"/>
              </a:ext>
            </a:extLst>
          </p:cNvPr>
          <p:cNvSpPr txBox="1">
            <a:spLocks/>
          </p:cNvSpPr>
          <p:nvPr/>
        </p:nvSpPr>
        <p:spPr>
          <a:xfrm>
            <a:off x="1998545" y="3671453"/>
            <a:ext cx="471283" cy="101566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6600">
                <a:latin typeface="+mn-lt"/>
                <a:cs typeface="Arial"/>
              </a:rPr>
              <a:t>_</a:t>
            </a:r>
            <a:endParaRPr lang="de-DE" sz="6600">
              <a:latin typeface="+mn-lt"/>
            </a:endParaRPr>
          </a:p>
        </p:txBody>
      </p:sp>
      <p:sp>
        <p:nvSpPr>
          <p:cNvPr id="6" name="Titel 16">
            <a:extLst>
              <a:ext uri="{FF2B5EF4-FFF2-40B4-BE49-F238E27FC236}">
                <a16:creationId xmlns:a16="http://schemas.microsoft.com/office/drawing/2014/main" id="{2F730A10-8B62-8AD4-D18D-8014BF6CE1BD}"/>
              </a:ext>
            </a:extLst>
          </p:cNvPr>
          <p:cNvSpPr txBox="1">
            <a:spLocks/>
          </p:cNvSpPr>
          <p:nvPr/>
        </p:nvSpPr>
        <p:spPr>
          <a:xfrm>
            <a:off x="1936240" y="1683126"/>
            <a:ext cx="6020879" cy="3046988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6600" b="0">
                <a:latin typeface="+mn-lt"/>
                <a:cs typeface="Arial"/>
              </a:rPr>
              <a:t>EIN TEAM.</a:t>
            </a:r>
            <a:br>
              <a:rPr lang="de-DE" sz="6600" b="0">
                <a:latin typeface="+mn-lt"/>
                <a:cs typeface="Arial"/>
              </a:rPr>
            </a:br>
            <a:r>
              <a:rPr lang="de-DE" sz="6600" b="0">
                <a:latin typeface="+mn-lt"/>
                <a:cs typeface="Arial"/>
              </a:rPr>
              <a:t>EINE MISSION.</a:t>
            </a:r>
            <a:br>
              <a:rPr lang="de-DE" sz="6600" b="0">
                <a:latin typeface="+mn-lt"/>
                <a:cs typeface="Arial"/>
              </a:rPr>
            </a:br>
            <a:r>
              <a:rPr lang="de-DE" sz="6600" b="0">
                <a:latin typeface="+mn-lt"/>
                <a:cs typeface="Arial"/>
              </a:rPr>
              <a:t>EINE LÖSUNG.</a:t>
            </a:r>
            <a:endParaRPr lang="de-DE" sz="6600" b="0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BD91663-114D-86C3-1C1E-E04F1DD8C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0477" r="71410" b="16710"/>
          <a:stretch/>
        </p:blipFill>
        <p:spPr>
          <a:xfrm>
            <a:off x="9705999" y="3048000"/>
            <a:ext cx="248600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125E-6 -3.7037E-6 L 0.31055 -0.00277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3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125E-6 1.48148E-6 L 0.45703 -0.00208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-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125E-6 -7.40741E-7 L 0.4556 -0.0025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1"/>
                            </p:stCondLst>
                            <p:childTnLst>
                              <p:par>
                                <p:cTn id="3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  <p:bldP spid="4" grpId="0"/>
      <p:bldP spid="4" grpId="1"/>
      <p:bldP spid="4" grpId="2"/>
      <p:bldP spid="4" grpId="3"/>
      <p:bldP spid="5" grpId="0"/>
      <p:bldP spid="5" grpId="1"/>
      <p:bldP spid="5" grpId="2"/>
      <p:bldP spid="5" grpId="3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0E7E2A46-A8DA-DA1E-750C-B4B9EE3516BA}"/>
              </a:ext>
            </a:extLst>
          </p:cNvPr>
          <p:cNvSpPr/>
          <p:nvPr/>
        </p:nvSpPr>
        <p:spPr>
          <a:xfrm>
            <a:off x="9440398" y="4364671"/>
            <a:ext cx="691351" cy="690844"/>
          </a:xfrm>
          <a:custGeom>
            <a:avLst/>
            <a:gdLst>
              <a:gd name="connsiteX0" fmla="*/ 780166 w 780165"/>
              <a:gd name="connsiteY0" fmla="*/ 0 h 779593"/>
              <a:gd name="connsiteX1" fmla="*/ 0 w 780165"/>
              <a:gd name="connsiteY1" fmla="*/ 779594 h 77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0165" h="779593">
                <a:moveTo>
                  <a:pt x="780166" y="0"/>
                </a:moveTo>
                <a:lnTo>
                  <a:pt x="0" y="779594"/>
                </a:lnTo>
              </a:path>
            </a:pathLst>
          </a:custGeom>
          <a:ln w="108572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C2E14083-068A-F16A-AADE-49F9D928974A}"/>
              </a:ext>
            </a:extLst>
          </p:cNvPr>
          <p:cNvSpPr/>
          <p:nvPr/>
        </p:nvSpPr>
        <p:spPr>
          <a:xfrm>
            <a:off x="2499389" y="5847996"/>
            <a:ext cx="1360712" cy="6867"/>
          </a:xfrm>
          <a:custGeom>
            <a:avLst/>
            <a:gdLst>
              <a:gd name="connsiteX0" fmla="*/ 0 w 1535515"/>
              <a:gd name="connsiteY0" fmla="*/ 0 h 7749"/>
              <a:gd name="connsiteX1" fmla="*/ 1535515 w 1535515"/>
              <a:gd name="connsiteY1" fmla="*/ 0 h 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5515" h="7749">
                <a:moveTo>
                  <a:pt x="0" y="0"/>
                </a:moveTo>
                <a:lnTo>
                  <a:pt x="1535515" y="0"/>
                </a:lnTo>
              </a:path>
            </a:pathLst>
          </a:custGeom>
          <a:ln w="108572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7976E223-12E2-B31B-5F44-B2B55FE63BBF}"/>
              </a:ext>
            </a:extLst>
          </p:cNvPr>
          <p:cNvSpPr txBox="1">
            <a:spLocks/>
          </p:cNvSpPr>
          <p:nvPr/>
        </p:nvSpPr>
        <p:spPr>
          <a:xfrm>
            <a:off x="2141538" y="2531574"/>
            <a:ext cx="5300166" cy="200054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de-DE" sz="2800">
                <a:latin typeface="Arial"/>
                <a:cs typeface="Arial"/>
              </a:rPr>
              <a:t>Name Nachname</a:t>
            </a:r>
            <a:br>
              <a:rPr lang="de-DE" sz="2800">
                <a:latin typeface="Arial"/>
                <a:cs typeface="Arial"/>
              </a:rPr>
            </a:br>
            <a:r>
              <a:rPr lang="de-DE" sz="2800">
                <a:latin typeface="Arial"/>
                <a:cs typeface="Arial"/>
              </a:rPr>
              <a:t>Sales Region XY </a:t>
            </a:r>
            <a:br>
              <a:rPr lang="de-DE" sz="1800">
                <a:latin typeface="Arial"/>
                <a:cs typeface="Arial"/>
              </a:rPr>
            </a:br>
            <a:br>
              <a:rPr lang="de-DE" sz="1800">
                <a:latin typeface="Arial"/>
                <a:cs typeface="Arial"/>
              </a:rPr>
            </a:br>
            <a:r>
              <a:rPr lang="de-DE" sz="2800">
                <a:latin typeface="Arial"/>
                <a:cs typeface="Arial"/>
              </a:rPr>
              <a:t>0800 77 22 375</a:t>
            </a:r>
            <a:br>
              <a:rPr lang="de-DE" sz="2800">
                <a:latin typeface="Arial"/>
                <a:cs typeface="Arial"/>
              </a:rPr>
            </a:br>
            <a:r>
              <a:rPr lang="de-DE" sz="2800">
                <a:latin typeface="Arial"/>
                <a:cs typeface="Arial"/>
              </a:rPr>
              <a:t>mail@plusnet.de</a:t>
            </a:r>
          </a:p>
        </p:txBody>
      </p:sp>
      <p:sp>
        <p:nvSpPr>
          <p:cNvPr id="2" name="Abgerundetes Rechteck 19">
            <a:extLst>
              <a:ext uri="{FF2B5EF4-FFF2-40B4-BE49-F238E27FC236}">
                <a16:creationId xmlns:a16="http://schemas.microsoft.com/office/drawing/2014/main" id="{2D73A4F0-8E39-D48C-836C-968B9B450944}"/>
              </a:ext>
            </a:extLst>
          </p:cNvPr>
          <p:cNvSpPr/>
          <p:nvPr/>
        </p:nvSpPr>
        <p:spPr>
          <a:xfrm>
            <a:off x="1046396" y="1665289"/>
            <a:ext cx="8021404" cy="3733118"/>
          </a:xfrm>
          <a:prstGeom prst="roundRect">
            <a:avLst>
              <a:gd name="adj" fmla="val 6458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72000" bIns="36000" rtlCol="0" anchor="t" anchorCtr="0"/>
          <a:lstStyle/>
          <a:p>
            <a:pPr lvl="0" defTabSz="914377">
              <a:lnSpc>
                <a:spcPct val="110000"/>
              </a:lnSpc>
              <a:spcAft>
                <a:spcPts val="1200"/>
              </a:spcAft>
            </a:pPr>
            <a:endParaRPr lang="de-D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F9B3DF-9C45-8F94-F16F-84E9A6DA4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0477" r="71410" b="16710"/>
          <a:stretch/>
        </p:blipFill>
        <p:spPr>
          <a:xfrm>
            <a:off x="9705999" y="3048000"/>
            <a:ext cx="2486001" cy="3810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2E076BD-FDD8-9EBC-F2F1-5EEBA0EAD6CA}"/>
              </a:ext>
            </a:extLst>
          </p:cNvPr>
          <p:cNvSpPr/>
          <p:nvPr/>
        </p:nvSpPr>
        <p:spPr>
          <a:xfrm rot="360000">
            <a:off x="8066347" y="1057058"/>
            <a:ext cx="2641104" cy="2641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72000" rtlCol="0" anchor="ctr"/>
          <a:lstStyle/>
          <a:p>
            <a:pPr algn="ctr">
              <a:lnSpc>
                <a:spcPct val="114000"/>
              </a:lnSpc>
            </a:pPr>
            <a:r>
              <a:rPr lang="de-DE" b="1">
                <a:solidFill>
                  <a:schemeClr val="bg1"/>
                </a:solidFill>
              </a:rPr>
              <a:t>Gemeinsame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Mission?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Wir freuen uns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auf Ihre Kontakt-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 err="1">
                <a:solidFill>
                  <a:schemeClr val="bg1"/>
                </a:solidFill>
              </a:rPr>
              <a:t>aufnahme</a:t>
            </a:r>
            <a:endParaRPr lang="de-DE" b="1" baseline="30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734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obere Ecken abgerundet 14">
            <a:extLst>
              <a:ext uri="{FF2B5EF4-FFF2-40B4-BE49-F238E27FC236}">
                <a16:creationId xmlns:a16="http://schemas.microsoft.com/office/drawing/2014/main" id="{6F9776E4-6CD4-9730-9AFB-60952C727DF7}"/>
              </a:ext>
            </a:extLst>
          </p:cNvPr>
          <p:cNvSpPr/>
          <p:nvPr/>
        </p:nvSpPr>
        <p:spPr>
          <a:xfrm rot="5400000">
            <a:off x="1998661" y="-1049336"/>
            <a:ext cx="2676525" cy="6737352"/>
          </a:xfrm>
          <a:prstGeom prst="round2SameRect">
            <a:avLst>
              <a:gd name="adj1" fmla="val 7663"/>
              <a:gd name="adj2" fmla="val 0"/>
            </a:avLst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0" name="Inhaltsplatzhalter 6">
            <a:extLst>
              <a:ext uri="{FF2B5EF4-FFF2-40B4-BE49-F238E27FC236}">
                <a16:creationId xmlns:a16="http://schemas.microsoft.com/office/drawing/2014/main" id="{4E5D9954-ABB8-7081-4CB4-F27719B3E74B}"/>
              </a:ext>
            </a:extLst>
          </p:cNvPr>
          <p:cNvSpPr txBox="1">
            <a:spLocks/>
          </p:cNvSpPr>
          <p:nvPr/>
        </p:nvSpPr>
        <p:spPr>
          <a:xfrm>
            <a:off x="8615891" y="1185532"/>
            <a:ext cx="3076575" cy="824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300"/>
              </a:spcAft>
              <a:buNone/>
            </a:pPr>
            <a:r>
              <a:rPr lang="de-DE" sz="1800" b="1">
                <a:solidFill>
                  <a:schemeClr val="bg1"/>
                </a:solidFill>
              </a:rPr>
              <a:t>Breites Fachwissen</a:t>
            </a:r>
          </a:p>
          <a:p>
            <a:pPr marL="0" indent="0">
              <a:lnSpc>
                <a:spcPct val="114000"/>
              </a:lnSpc>
              <a:spcAft>
                <a:spcPts val="300"/>
              </a:spcAft>
              <a:buNone/>
            </a:pPr>
            <a:r>
              <a:rPr lang="de-DE" sz="1400">
                <a:solidFill>
                  <a:schemeClr val="bg1"/>
                </a:solidFill>
              </a:rPr>
              <a:t>Schwerpunkte Netzwerktechnik, IT </a:t>
            </a:r>
            <a:br>
              <a:rPr lang="de-DE" sz="1400">
                <a:solidFill>
                  <a:schemeClr val="bg1"/>
                </a:solidFill>
              </a:rPr>
            </a:br>
            <a:r>
              <a:rPr lang="de-DE" sz="1400">
                <a:solidFill>
                  <a:schemeClr val="bg1"/>
                </a:solidFill>
              </a:rPr>
              <a:t>und Kundenbetreuung</a:t>
            </a:r>
          </a:p>
        </p:txBody>
      </p:sp>
      <p:sp>
        <p:nvSpPr>
          <p:cNvPr id="59" name="Inhaltsplatzhalter 6">
            <a:extLst>
              <a:ext uri="{FF2B5EF4-FFF2-40B4-BE49-F238E27FC236}">
                <a16:creationId xmlns:a16="http://schemas.microsoft.com/office/drawing/2014/main" id="{EE521936-D12D-00DB-049F-051273EF20EB}"/>
              </a:ext>
            </a:extLst>
          </p:cNvPr>
          <p:cNvSpPr txBox="1">
            <a:spLocks/>
          </p:cNvSpPr>
          <p:nvPr/>
        </p:nvSpPr>
        <p:spPr>
          <a:xfrm>
            <a:off x="8615891" y="2362516"/>
            <a:ext cx="3076575" cy="824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300"/>
              </a:spcAft>
              <a:buNone/>
            </a:pPr>
            <a:r>
              <a:rPr lang="de-DE" sz="1800" b="1">
                <a:solidFill>
                  <a:schemeClr val="bg1"/>
                </a:solidFill>
              </a:rPr>
              <a:t>Kundenorientierung</a:t>
            </a:r>
          </a:p>
          <a:p>
            <a:pPr marL="0" indent="0">
              <a:lnSpc>
                <a:spcPct val="114000"/>
              </a:lnSpc>
              <a:spcAft>
                <a:spcPts val="300"/>
              </a:spcAft>
              <a:buNone/>
            </a:pPr>
            <a:r>
              <a:rPr lang="de-DE" sz="1400">
                <a:solidFill>
                  <a:schemeClr val="bg1"/>
                </a:solidFill>
              </a:rPr>
              <a:t>als Handlungsprinzip in der gesamten Organisation</a:t>
            </a:r>
          </a:p>
        </p:txBody>
      </p:sp>
      <p:sp>
        <p:nvSpPr>
          <p:cNvPr id="61" name="Inhaltsplatzhalter 6">
            <a:extLst>
              <a:ext uri="{FF2B5EF4-FFF2-40B4-BE49-F238E27FC236}">
                <a16:creationId xmlns:a16="http://schemas.microsoft.com/office/drawing/2014/main" id="{1C1DE0F5-EAFF-1A7E-54E5-2A92EC7E0174}"/>
              </a:ext>
            </a:extLst>
          </p:cNvPr>
          <p:cNvSpPr txBox="1">
            <a:spLocks/>
          </p:cNvSpPr>
          <p:nvPr/>
        </p:nvSpPr>
        <p:spPr>
          <a:xfrm>
            <a:off x="8615891" y="3539500"/>
            <a:ext cx="3076575" cy="824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300"/>
              </a:spcAft>
              <a:buNone/>
            </a:pPr>
            <a:r>
              <a:rPr lang="de-DE" sz="1800" b="1">
                <a:solidFill>
                  <a:schemeClr val="bg1"/>
                </a:solidFill>
              </a:rPr>
              <a:t>Operative Exzellenz </a:t>
            </a:r>
          </a:p>
          <a:p>
            <a:pPr marL="0" indent="0">
              <a:lnSpc>
                <a:spcPct val="114000"/>
              </a:lnSpc>
              <a:spcAft>
                <a:spcPts val="300"/>
              </a:spcAft>
              <a:buNone/>
            </a:pPr>
            <a:r>
              <a:rPr lang="de-DE" sz="1400">
                <a:solidFill>
                  <a:schemeClr val="bg1"/>
                </a:solidFill>
              </a:rPr>
              <a:t>als Anspruch – in Technik, Prozessen und Netz</a:t>
            </a:r>
          </a:p>
        </p:txBody>
      </p:sp>
      <p:sp>
        <p:nvSpPr>
          <p:cNvPr id="62" name="Inhaltsplatzhalter 6">
            <a:extLst>
              <a:ext uri="{FF2B5EF4-FFF2-40B4-BE49-F238E27FC236}">
                <a16:creationId xmlns:a16="http://schemas.microsoft.com/office/drawing/2014/main" id="{28DE1E55-D180-467E-F5B0-B05EEACFF30D}"/>
              </a:ext>
            </a:extLst>
          </p:cNvPr>
          <p:cNvSpPr txBox="1">
            <a:spLocks/>
          </p:cNvSpPr>
          <p:nvPr/>
        </p:nvSpPr>
        <p:spPr>
          <a:xfrm>
            <a:off x="8615891" y="4716484"/>
            <a:ext cx="3076575" cy="11406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300"/>
              </a:spcAft>
              <a:buNone/>
            </a:pPr>
            <a:r>
              <a:rPr lang="de-DE" sz="1800" b="1">
                <a:solidFill>
                  <a:schemeClr val="bg1"/>
                </a:solidFill>
              </a:rPr>
              <a:t>Partnerschaftliches Miteinander</a:t>
            </a:r>
          </a:p>
          <a:p>
            <a:pPr marL="0" indent="0">
              <a:lnSpc>
                <a:spcPct val="114000"/>
              </a:lnSpc>
              <a:spcAft>
                <a:spcPts val="300"/>
              </a:spcAft>
              <a:buNone/>
            </a:pPr>
            <a:r>
              <a:rPr lang="de-DE" sz="1400">
                <a:solidFill>
                  <a:schemeClr val="bg1"/>
                </a:solidFill>
              </a:rPr>
              <a:t>als Basis für starke Mitarbeiterbindung und hohe Veränderungsbereitschaft </a:t>
            </a:r>
          </a:p>
        </p:txBody>
      </p:sp>
      <p:sp>
        <p:nvSpPr>
          <p:cNvPr id="37" name="Inhaltsplatzhalter 4">
            <a:extLst>
              <a:ext uri="{FF2B5EF4-FFF2-40B4-BE49-F238E27FC236}">
                <a16:creationId xmlns:a16="http://schemas.microsoft.com/office/drawing/2014/main" id="{428501CE-25CF-AC1E-54D8-F7CD8483CF5A}"/>
              </a:ext>
            </a:extLst>
          </p:cNvPr>
          <p:cNvSpPr txBox="1">
            <a:spLocks/>
          </p:cNvSpPr>
          <p:nvPr/>
        </p:nvSpPr>
        <p:spPr>
          <a:xfrm>
            <a:off x="1066800" y="1269731"/>
            <a:ext cx="1939634" cy="821507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de-DE" sz="1400">
                <a:solidFill>
                  <a:schemeClr val="tx1"/>
                </a:solidFill>
                <a:latin typeface="Arial"/>
                <a:cs typeface="Arial"/>
              </a:rPr>
              <a:t>Mehr als</a:t>
            </a:r>
            <a:br>
              <a:rPr lang="de-DE" sz="2000" b="1"/>
            </a:br>
            <a:r>
              <a:rPr lang="de-DE" sz="2000" b="1">
                <a:solidFill>
                  <a:schemeClr val="tx1"/>
                </a:solidFill>
                <a:latin typeface="Arial"/>
                <a:cs typeface="Arial"/>
              </a:rPr>
              <a:t>470</a:t>
            </a:r>
            <a:r>
              <a:rPr lang="de-DE" sz="1400" b="1">
                <a:solidFill>
                  <a:schemeClr val="tx1"/>
                </a:solidFill>
                <a:latin typeface="Arial"/>
                <a:cs typeface="Arial"/>
              </a:rPr>
              <a:t> Mitarbeiter*innen</a:t>
            </a:r>
            <a:br>
              <a:rPr lang="de-DE" sz="1400"/>
            </a:br>
            <a:r>
              <a:rPr lang="de-DE" sz="1400">
                <a:solidFill>
                  <a:schemeClr val="tx1"/>
                </a:solidFill>
                <a:latin typeface="Arial"/>
                <a:cs typeface="Arial"/>
              </a:rPr>
              <a:t>an 10 Standorten</a:t>
            </a:r>
          </a:p>
        </p:txBody>
      </p:sp>
      <p:sp>
        <p:nvSpPr>
          <p:cNvPr id="43" name="Inhaltsplatzhalter 4">
            <a:extLst>
              <a:ext uri="{FF2B5EF4-FFF2-40B4-BE49-F238E27FC236}">
                <a16:creationId xmlns:a16="http://schemas.microsoft.com/office/drawing/2014/main" id="{472BDB71-FFC3-E326-9F25-48F45C3D4C47}"/>
              </a:ext>
            </a:extLst>
          </p:cNvPr>
          <p:cNvSpPr txBox="1">
            <a:spLocks/>
          </p:cNvSpPr>
          <p:nvPr/>
        </p:nvSpPr>
        <p:spPr>
          <a:xfrm>
            <a:off x="4334730" y="1277929"/>
            <a:ext cx="1106072" cy="5671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de-DE" sz="1400">
                <a:solidFill>
                  <a:schemeClr val="tx1"/>
                </a:solidFill>
              </a:rPr>
              <a:t>und über</a:t>
            </a:r>
            <a:br>
              <a:rPr lang="de-DE" sz="2000" b="1">
                <a:solidFill>
                  <a:schemeClr val="tx1"/>
                </a:solidFill>
              </a:rPr>
            </a:br>
            <a:r>
              <a:rPr lang="de-DE" sz="2000" b="1">
                <a:solidFill>
                  <a:schemeClr val="tx1"/>
                </a:solidFill>
              </a:rPr>
              <a:t>300</a:t>
            </a:r>
            <a:r>
              <a:rPr lang="de-DE" sz="1400" b="1">
                <a:solidFill>
                  <a:schemeClr val="tx1"/>
                </a:solidFill>
              </a:rPr>
              <a:t> Partner</a:t>
            </a:r>
          </a:p>
        </p:txBody>
      </p: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BFAA43D8-5853-AFFF-7829-E3C6161A2DB7}"/>
              </a:ext>
            </a:extLst>
          </p:cNvPr>
          <p:cNvSpPr txBox="1">
            <a:spLocks/>
          </p:cNvSpPr>
          <p:nvPr/>
        </p:nvSpPr>
        <p:spPr>
          <a:xfrm>
            <a:off x="1066800" y="2362200"/>
            <a:ext cx="2382062" cy="1067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de-DE" sz="1400">
                <a:solidFill>
                  <a:schemeClr val="tx1"/>
                </a:solidFill>
              </a:rPr>
              <a:t>betreuen</a:t>
            </a:r>
            <a:br>
              <a:rPr lang="de-DE" sz="1400" b="1">
                <a:solidFill>
                  <a:schemeClr val="tx1"/>
                </a:solidFill>
              </a:rPr>
            </a:br>
            <a:r>
              <a:rPr lang="de-DE" sz="2000" b="1">
                <a:solidFill>
                  <a:schemeClr val="tx1"/>
                </a:solidFill>
              </a:rPr>
              <a:t>28.000</a:t>
            </a:r>
            <a:r>
              <a:rPr lang="de-DE" sz="1400" b="1">
                <a:solidFill>
                  <a:schemeClr val="tx1"/>
                </a:solidFill>
              </a:rPr>
              <a:t> Geschäftskunden</a:t>
            </a:r>
            <a:r>
              <a:rPr lang="de-DE" sz="1400">
                <a:solidFill>
                  <a:schemeClr val="tx1"/>
                </a:solidFill>
              </a:rPr>
              <a:t> </a:t>
            </a:r>
            <a:br>
              <a:rPr lang="de-DE" sz="1400">
                <a:solidFill>
                  <a:schemeClr val="tx1"/>
                </a:solidFill>
              </a:rPr>
            </a:br>
            <a:r>
              <a:rPr lang="de-DE" sz="1400">
                <a:solidFill>
                  <a:schemeClr val="tx1"/>
                </a:solidFill>
              </a:rPr>
              <a:t>in zwei Vertriebsregionen </a:t>
            </a:r>
            <a:br>
              <a:rPr lang="de-DE" sz="1400">
                <a:solidFill>
                  <a:schemeClr val="tx1"/>
                </a:solidFill>
              </a:rPr>
            </a:br>
            <a:r>
              <a:rPr lang="de-DE" sz="1400">
                <a:solidFill>
                  <a:schemeClr val="tx1"/>
                </a:solidFill>
              </a:rPr>
              <a:t>in Deutschland</a:t>
            </a:r>
          </a:p>
        </p:txBody>
      </p:sp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0BA0DDD2-6BF0-2E05-9562-DF9AEB0838FE}"/>
              </a:ext>
            </a:extLst>
          </p:cNvPr>
          <p:cNvSpPr txBox="1">
            <a:spLocks/>
          </p:cNvSpPr>
          <p:nvPr/>
        </p:nvSpPr>
        <p:spPr>
          <a:xfrm>
            <a:off x="4334730" y="2370398"/>
            <a:ext cx="1247136" cy="5671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de-DE" sz="1400">
                <a:solidFill>
                  <a:schemeClr val="tx1"/>
                </a:solidFill>
              </a:rPr>
              <a:t>seit mehr als</a:t>
            </a:r>
            <a:br>
              <a:rPr lang="de-DE" sz="2000">
                <a:solidFill>
                  <a:schemeClr val="tx1"/>
                </a:solidFill>
              </a:rPr>
            </a:br>
            <a:r>
              <a:rPr lang="de-DE" sz="2000" b="1">
                <a:solidFill>
                  <a:schemeClr val="tx1"/>
                </a:solidFill>
              </a:rPr>
              <a:t>20 Jahren</a:t>
            </a:r>
            <a:r>
              <a:rPr lang="de-DE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itel 17">
            <a:extLst>
              <a:ext uri="{FF2B5EF4-FFF2-40B4-BE49-F238E27FC236}">
                <a16:creationId xmlns:a16="http://schemas.microsoft.com/office/drawing/2014/main" id="{7A49E19D-DCB4-C754-8164-C47224CDEBDD}"/>
              </a:ext>
            </a:extLst>
          </p:cNvPr>
          <p:cNvSpPr txBox="1">
            <a:spLocks/>
          </p:cNvSpPr>
          <p:nvPr/>
        </p:nvSpPr>
        <p:spPr>
          <a:xfrm>
            <a:off x="1066800" y="4448939"/>
            <a:ext cx="5708294" cy="143116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700" b="1" spc="10" baseline="0">
                <a:solidFill>
                  <a:srgbClr val="9614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400" b="0">
                <a:solidFill>
                  <a:schemeClr val="tx1"/>
                </a:solidFill>
              </a:rPr>
              <a:t>Unternehmensmission:</a:t>
            </a:r>
          </a:p>
          <a:p>
            <a:pPr>
              <a:spcBef>
                <a:spcPts val="600"/>
              </a:spcBef>
            </a:pPr>
            <a:r>
              <a:rPr lang="de-DE" sz="3200">
                <a:solidFill>
                  <a:schemeClr val="tx2"/>
                </a:solidFill>
              </a:rPr>
              <a:t>Schrittmacher für die digitale</a:t>
            </a:r>
            <a:br>
              <a:rPr lang="de-DE" sz="3200">
                <a:solidFill>
                  <a:schemeClr val="tx2"/>
                </a:solidFill>
              </a:rPr>
            </a:br>
            <a:r>
              <a:rPr lang="de-DE" sz="3200">
                <a:solidFill>
                  <a:schemeClr val="tx2"/>
                </a:solidFill>
              </a:rPr>
              <a:t>Zukunft des Mittelstands. </a:t>
            </a:r>
          </a:p>
        </p:txBody>
      </p:sp>
    </p:spTree>
    <p:extLst>
      <p:ext uri="{BB962C8B-B14F-4D97-AF65-F5344CB8AC3E}">
        <p14:creationId xmlns:p14="http://schemas.microsoft.com/office/powerpoint/2010/main" val="922613372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09A70A7-E959-D7E2-D350-AA895CD62C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23250" y="4581689"/>
            <a:ext cx="2638700" cy="2634764"/>
            <a:chOff x="-84331" y="-218535"/>
            <a:chExt cx="3120886" cy="3116235"/>
          </a:xfrm>
          <a:solidFill>
            <a:schemeClr val="tx2">
              <a:alpha val="15000"/>
            </a:schemeClr>
          </a:solidFill>
        </p:grpSpPr>
        <p:sp>
          <p:nvSpPr>
            <p:cNvPr id="16" name="Freihandform: Form 38">
              <a:extLst>
                <a:ext uri="{FF2B5EF4-FFF2-40B4-BE49-F238E27FC236}">
                  <a16:creationId xmlns:a16="http://schemas.microsoft.com/office/drawing/2014/main" id="{9992770C-C332-8165-2AB0-60AB5DDC063D}"/>
                </a:ext>
              </a:extLst>
            </p:cNvPr>
            <p:cNvSpPr/>
            <p:nvPr/>
          </p:nvSpPr>
          <p:spPr>
            <a:xfrm>
              <a:off x="1031612" y="939532"/>
              <a:ext cx="800100" cy="800100"/>
            </a:xfrm>
            <a:custGeom>
              <a:avLst/>
              <a:gdLst>
                <a:gd name="connsiteX0" fmla="*/ 382050 w 800100"/>
                <a:gd name="connsiteY0" fmla="*/ 0 h 800100"/>
                <a:gd name="connsiteX1" fmla="*/ 418050 w 800100"/>
                <a:gd name="connsiteY1" fmla="*/ 0 h 800100"/>
                <a:gd name="connsiteX2" fmla="*/ 418050 w 800100"/>
                <a:gd name="connsiteY2" fmla="*/ 382050 h 800100"/>
                <a:gd name="connsiteX3" fmla="*/ 800100 w 800100"/>
                <a:gd name="connsiteY3" fmla="*/ 382050 h 800100"/>
                <a:gd name="connsiteX4" fmla="*/ 800100 w 800100"/>
                <a:gd name="connsiteY4" fmla="*/ 418050 h 800100"/>
                <a:gd name="connsiteX5" fmla="*/ 418050 w 800100"/>
                <a:gd name="connsiteY5" fmla="*/ 418050 h 800100"/>
                <a:gd name="connsiteX6" fmla="*/ 418050 w 800100"/>
                <a:gd name="connsiteY6" fmla="*/ 800100 h 800100"/>
                <a:gd name="connsiteX7" fmla="*/ 382050 w 800100"/>
                <a:gd name="connsiteY7" fmla="*/ 800100 h 800100"/>
                <a:gd name="connsiteX8" fmla="*/ 382050 w 800100"/>
                <a:gd name="connsiteY8" fmla="*/ 418050 h 800100"/>
                <a:gd name="connsiteX9" fmla="*/ 0 w 800100"/>
                <a:gd name="connsiteY9" fmla="*/ 418050 h 800100"/>
                <a:gd name="connsiteX10" fmla="*/ 0 w 800100"/>
                <a:gd name="connsiteY10" fmla="*/ 382050 h 800100"/>
                <a:gd name="connsiteX11" fmla="*/ 382050 w 800100"/>
                <a:gd name="connsiteY11" fmla="*/ 38205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0100" h="800100">
                  <a:moveTo>
                    <a:pt x="382050" y="0"/>
                  </a:moveTo>
                  <a:lnTo>
                    <a:pt x="418050" y="0"/>
                  </a:lnTo>
                  <a:lnTo>
                    <a:pt x="418050" y="382050"/>
                  </a:lnTo>
                  <a:lnTo>
                    <a:pt x="800100" y="382050"/>
                  </a:lnTo>
                  <a:lnTo>
                    <a:pt x="800100" y="418050"/>
                  </a:lnTo>
                  <a:lnTo>
                    <a:pt x="418050" y="418050"/>
                  </a:lnTo>
                  <a:lnTo>
                    <a:pt x="418050" y="800100"/>
                  </a:lnTo>
                  <a:lnTo>
                    <a:pt x="382050" y="800100"/>
                  </a:lnTo>
                  <a:lnTo>
                    <a:pt x="382050" y="418050"/>
                  </a:lnTo>
                  <a:lnTo>
                    <a:pt x="0" y="418050"/>
                  </a:lnTo>
                  <a:lnTo>
                    <a:pt x="0" y="382050"/>
                  </a:lnTo>
                  <a:lnTo>
                    <a:pt x="382050" y="3820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7" name="Freihandform: Form 19">
              <a:extLst>
                <a:ext uri="{FF2B5EF4-FFF2-40B4-BE49-F238E27FC236}">
                  <a16:creationId xmlns:a16="http://schemas.microsoft.com/office/drawing/2014/main" id="{D1FC54C3-929A-5246-6234-7DF16BFCAEE7}"/>
                </a:ext>
              </a:extLst>
            </p:cNvPr>
            <p:cNvSpPr/>
            <p:nvPr/>
          </p:nvSpPr>
          <p:spPr>
            <a:xfrm>
              <a:off x="93273" y="-33325"/>
              <a:ext cx="2750466" cy="2750459"/>
            </a:xfrm>
            <a:custGeom>
              <a:avLst/>
              <a:gdLst>
                <a:gd name="connsiteX0" fmla="*/ 1169499 w 2338998"/>
                <a:gd name="connsiteY0" fmla="*/ 2335250 h 2338998"/>
                <a:gd name="connsiteX1" fmla="*/ 0 w 2338998"/>
                <a:gd name="connsiteY1" fmla="*/ 1165751 h 2338998"/>
                <a:gd name="connsiteX2" fmla="*/ 1169499 w 2338998"/>
                <a:gd name="connsiteY2" fmla="*/ 0 h 2338998"/>
                <a:gd name="connsiteX3" fmla="*/ 2338999 w 2338998"/>
                <a:gd name="connsiteY3" fmla="*/ 1169499 h 2338998"/>
                <a:gd name="connsiteX4" fmla="*/ 1169499 w 2338998"/>
                <a:gd name="connsiteY4" fmla="*/ 2338999 h 2338998"/>
                <a:gd name="connsiteX5" fmla="*/ 1169499 w 2338998"/>
                <a:gd name="connsiteY5" fmla="*/ 29987 h 2338998"/>
                <a:gd name="connsiteX6" fmla="*/ 29987 w 2338998"/>
                <a:gd name="connsiteY6" fmla="*/ 1169499 h 2338998"/>
                <a:gd name="connsiteX7" fmla="*/ 1165751 w 2338998"/>
                <a:gd name="connsiteY7" fmla="*/ 2305263 h 2338998"/>
                <a:gd name="connsiteX8" fmla="*/ 2301515 w 2338998"/>
                <a:gd name="connsiteY8" fmla="*/ 1169499 h 2338998"/>
                <a:gd name="connsiteX9" fmla="*/ 1169499 w 2338998"/>
                <a:gd name="connsiteY9" fmla="*/ 29987 h 23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8998" h="2338998">
                  <a:moveTo>
                    <a:pt x="1169499" y="2335250"/>
                  </a:moveTo>
                  <a:cubicBezTo>
                    <a:pt x="524775" y="2335250"/>
                    <a:pt x="0" y="1810475"/>
                    <a:pt x="0" y="1165751"/>
                  </a:cubicBezTo>
                  <a:cubicBezTo>
                    <a:pt x="0" y="521027"/>
                    <a:pt x="524775" y="0"/>
                    <a:pt x="1169499" y="0"/>
                  </a:cubicBezTo>
                  <a:cubicBezTo>
                    <a:pt x="1814223" y="0"/>
                    <a:pt x="2338999" y="524775"/>
                    <a:pt x="2338999" y="1169499"/>
                  </a:cubicBezTo>
                  <a:cubicBezTo>
                    <a:pt x="2338999" y="1814223"/>
                    <a:pt x="1814223" y="2338999"/>
                    <a:pt x="1169499" y="2338999"/>
                  </a:cubicBezTo>
                  <a:close/>
                  <a:moveTo>
                    <a:pt x="1169499" y="29987"/>
                  </a:moveTo>
                  <a:cubicBezTo>
                    <a:pt x="539769" y="29987"/>
                    <a:pt x="29987" y="539769"/>
                    <a:pt x="29987" y="1169499"/>
                  </a:cubicBezTo>
                  <a:cubicBezTo>
                    <a:pt x="29987" y="1799230"/>
                    <a:pt x="539769" y="2305263"/>
                    <a:pt x="1165751" y="2305263"/>
                  </a:cubicBezTo>
                  <a:cubicBezTo>
                    <a:pt x="1791733" y="2305263"/>
                    <a:pt x="2301515" y="1795481"/>
                    <a:pt x="2301515" y="1169499"/>
                  </a:cubicBezTo>
                  <a:cubicBezTo>
                    <a:pt x="2301515" y="543517"/>
                    <a:pt x="1795481" y="29987"/>
                    <a:pt x="1169499" y="299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20">
              <a:extLst>
                <a:ext uri="{FF2B5EF4-FFF2-40B4-BE49-F238E27FC236}">
                  <a16:creationId xmlns:a16="http://schemas.microsoft.com/office/drawing/2014/main" id="{B7299F74-83EF-ED3E-6941-26BC9018FBC4}"/>
                </a:ext>
              </a:extLst>
            </p:cNvPr>
            <p:cNvSpPr/>
            <p:nvPr/>
          </p:nvSpPr>
          <p:spPr>
            <a:xfrm>
              <a:off x="-84331" y="-218535"/>
              <a:ext cx="3120886" cy="3116235"/>
            </a:xfrm>
            <a:custGeom>
              <a:avLst/>
              <a:gdLst>
                <a:gd name="connsiteX0" fmla="*/ 1259461 w 2518921"/>
                <a:gd name="connsiteY0" fmla="*/ 2515173 h 2515173"/>
                <a:gd name="connsiteX1" fmla="*/ 1259461 w 2518921"/>
                <a:gd name="connsiteY1" fmla="*/ 2515173 h 2515173"/>
                <a:gd name="connsiteX2" fmla="*/ 637227 w 2518921"/>
                <a:gd name="connsiteY2" fmla="*/ 2350244 h 2515173"/>
                <a:gd name="connsiteX3" fmla="*/ 697202 w 2518921"/>
                <a:gd name="connsiteY3" fmla="*/ 2249037 h 2515173"/>
                <a:gd name="connsiteX4" fmla="*/ 1259461 w 2518921"/>
                <a:gd name="connsiteY4" fmla="*/ 2395225 h 2515173"/>
                <a:gd name="connsiteX5" fmla="*/ 1259461 w 2518921"/>
                <a:gd name="connsiteY5" fmla="*/ 2511425 h 2515173"/>
                <a:gd name="connsiteX6" fmla="*/ 1593068 w 2518921"/>
                <a:gd name="connsiteY6" fmla="*/ 2470193 h 2515173"/>
                <a:gd name="connsiteX7" fmla="*/ 1563081 w 2518921"/>
                <a:gd name="connsiteY7" fmla="*/ 2357741 h 2515173"/>
                <a:gd name="connsiteX8" fmla="*/ 2065366 w 2518921"/>
                <a:gd name="connsiteY8" fmla="*/ 2065366 h 2515173"/>
                <a:gd name="connsiteX9" fmla="*/ 2147831 w 2518921"/>
                <a:gd name="connsiteY9" fmla="*/ 2147831 h 2515173"/>
                <a:gd name="connsiteX10" fmla="*/ 1593068 w 2518921"/>
                <a:gd name="connsiteY10" fmla="*/ 2470193 h 2515173"/>
                <a:gd name="connsiteX11" fmla="*/ 371091 w 2518921"/>
                <a:gd name="connsiteY11" fmla="*/ 2147831 h 2515173"/>
                <a:gd name="connsiteX12" fmla="*/ 44981 w 2518921"/>
                <a:gd name="connsiteY12" fmla="*/ 1593068 h 2515173"/>
                <a:gd name="connsiteX13" fmla="*/ 157433 w 2518921"/>
                <a:gd name="connsiteY13" fmla="*/ 1563081 h 2515173"/>
                <a:gd name="connsiteX14" fmla="*/ 449807 w 2518921"/>
                <a:gd name="connsiteY14" fmla="*/ 2065366 h 2515173"/>
                <a:gd name="connsiteX15" fmla="*/ 367343 w 2518921"/>
                <a:gd name="connsiteY15" fmla="*/ 2147831 h 2515173"/>
                <a:gd name="connsiteX16" fmla="*/ 2353992 w 2518921"/>
                <a:gd name="connsiteY16" fmla="*/ 1877946 h 2515173"/>
                <a:gd name="connsiteX17" fmla="*/ 2252786 w 2518921"/>
                <a:gd name="connsiteY17" fmla="*/ 1817972 h 2515173"/>
                <a:gd name="connsiteX18" fmla="*/ 2402722 w 2518921"/>
                <a:gd name="connsiteY18" fmla="*/ 1255713 h 2515173"/>
                <a:gd name="connsiteX19" fmla="*/ 2402722 w 2518921"/>
                <a:gd name="connsiteY19" fmla="*/ 1255713 h 2515173"/>
                <a:gd name="connsiteX20" fmla="*/ 2518922 w 2518921"/>
                <a:gd name="connsiteY20" fmla="*/ 1251964 h 2515173"/>
                <a:gd name="connsiteX21" fmla="*/ 2518922 w 2518921"/>
                <a:gd name="connsiteY21" fmla="*/ 1251964 h 2515173"/>
                <a:gd name="connsiteX22" fmla="*/ 2353992 w 2518921"/>
                <a:gd name="connsiteY22" fmla="*/ 1877946 h 2515173"/>
                <a:gd name="connsiteX23" fmla="*/ 0 w 2518921"/>
                <a:gd name="connsiteY23" fmla="*/ 1259461 h 2515173"/>
                <a:gd name="connsiteX24" fmla="*/ 0 w 2518921"/>
                <a:gd name="connsiteY24" fmla="*/ 1259461 h 2515173"/>
                <a:gd name="connsiteX25" fmla="*/ 161181 w 2518921"/>
                <a:gd name="connsiteY25" fmla="*/ 637227 h 2515173"/>
                <a:gd name="connsiteX26" fmla="*/ 262388 w 2518921"/>
                <a:gd name="connsiteY26" fmla="*/ 697202 h 2515173"/>
                <a:gd name="connsiteX27" fmla="*/ 116200 w 2518921"/>
                <a:gd name="connsiteY27" fmla="*/ 1259461 h 2515173"/>
                <a:gd name="connsiteX28" fmla="*/ 0 w 2518921"/>
                <a:gd name="connsiteY28" fmla="*/ 1259461 h 2515173"/>
                <a:gd name="connsiteX29" fmla="*/ 2357741 w 2518921"/>
                <a:gd name="connsiteY29" fmla="*/ 948344 h 2515173"/>
                <a:gd name="connsiteX30" fmla="*/ 2061618 w 2518921"/>
                <a:gd name="connsiteY30" fmla="*/ 446059 h 2515173"/>
                <a:gd name="connsiteX31" fmla="*/ 2144082 w 2518921"/>
                <a:gd name="connsiteY31" fmla="*/ 363594 h 2515173"/>
                <a:gd name="connsiteX32" fmla="*/ 2470193 w 2518921"/>
                <a:gd name="connsiteY32" fmla="*/ 918357 h 2515173"/>
                <a:gd name="connsiteX33" fmla="*/ 2357741 w 2518921"/>
                <a:gd name="connsiteY33" fmla="*/ 948344 h 2515173"/>
                <a:gd name="connsiteX34" fmla="*/ 449807 w 2518921"/>
                <a:gd name="connsiteY34" fmla="*/ 453556 h 2515173"/>
                <a:gd name="connsiteX35" fmla="*/ 367343 w 2518921"/>
                <a:gd name="connsiteY35" fmla="*/ 371091 h 2515173"/>
                <a:gd name="connsiteX36" fmla="*/ 922105 w 2518921"/>
                <a:gd name="connsiteY36" fmla="*/ 44981 h 2515173"/>
                <a:gd name="connsiteX37" fmla="*/ 952092 w 2518921"/>
                <a:gd name="connsiteY37" fmla="*/ 157433 h 2515173"/>
                <a:gd name="connsiteX38" fmla="*/ 449807 w 2518921"/>
                <a:gd name="connsiteY38" fmla="*/ 453556 h 2515173"/>
                <a:gd name="connsiteX39" fmla="*/ 1817972 w 2518921"/>
                <a:gd name="connsiteY39" fmla="*/ 266136 h 2515173"/>
                <a:gd name="connsiteX40" fmla="*/ 1259461 w 2518921"/>
                <a:gd name="connsiteY40" fmla="*/ 119949 h 2515173"/>
                <a:gd name="connsiteX41" fmla="*/ 1259461 w 2518921"/>
                <a:gd name="connsiteY41" fmla="*/ 119949 h 2515173"/>
                <a:gd name="connsiteX42" fmla="*/ 1259461 w 2518921"/>
                <a:gd name="connsiteY42" fmla="*/ 0 h 2515173"/>
                <a:gd name="connsiteX43" fmla="*/ 1259461 w 2518921"/>
                <a:gd name="connsiteY43" fmla="*/ 0 h 2515173"/>
                <a:gd name="connsiteX44" fmla="*/ 1877946 w 2518921"/>
                <a:gd name="connsiteY44" fmla="*/ 161181 h 2515173"/>
                <a:gd name="connsiteX45" fmla="*/ 1821720 w 2518921"/>
                <a:gd name="connsiteY45" fmla="*/ 262388 h 251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518921" h="2515173">
                  <a:moveTo>
                    <a:pt x="1259461" y="2515173"/>
                  </a:moveTo>
                  <a:lnTo>
                    <a:pt x="1259461" y="2515173"/>
                  </a:lnTo>
                  <a:cubicBezTo>
                    <a:pt x="1042054" y="2515173"/>
                    <a:pt x="828395" y="2458948"/>
                    <a:pt x="637227" y="2350244"/>
                  </a:cubicBezTo>
                  <a:lnTo>
                    <a:pt x="697202" y="2249037"/>
                  </a:lnTo>
                  <a:cubicBezTo>
                    <a:pt x="865879" y="2346496"/>
                    <a:pt x="1060796" y="2395225"/>
                    <a:pt x="1259461" y="2395225"/>
                  </a:cubicBezTo>
                  <a:lnTo>
                    <a:pt x="1259461" y="2511425"/>
                  </a:lnTo>
                  <a:close/>
                  <a:moveTo>
                    <a:pt x="1593068" y="2470193"/>
                  </a:moveTo>
                  <a:lnTo>
                    <a:pt x="1563081" y="2357741"/>
                  </a:lnTo>
                  <a:cubicBezTo>
                    <a:pt x="1754249" y="2305263"/>
                    <a:pt x="1926675" y="2204057"/>
                    <a:pt x="2065366" y="2065366"/>
                  </a:cubicBezTo>
                  <a:lnTo>
                    <a:pt x="2147831" y="2147831"/>
                  </a:lnTo>
                  <a:cubicBezTo>
                    <a:pt x="1994147" y="2301515"/>
                    <a:pt x="1802978" y="2413967"/>
                    <a:pt x="1593068" y="2470193"/>
                  </a:cubicBezTo>
                  <a:close/>
                  <a:moveTo>
                    <a:pt x="371091" y="2147831"/>
                  </a:moveTo>
                  <a:cubicBezTo>
                    <a:pt x="217407" y="1994147"/>
                    <a:pt x="104955" y="1802978"/>
                    <a:pt x="44981" y="1593068"/>
                  </a:cubicBezTo>
                  <a:lnTo>
                    <a:pt x="157433" y="1563081"/>
                  </a:lnTo>
                  <a:cubicBezTo>
                    <a:pt x="209910" y="1754249"/>
                    <a:pt x="311117" y="1926675"/>
                    <a:pt x="449807" y="2065366"/>
                  </a:cubicBezTo>
                  <a:lnTo>
                    <a:pt x="367343" y="2147831"/>
                  </a:lnTo>
                  <a:close/>
                  <a:moveTo>
                    <a:pt x="2353992" y="1877946"/>
                  </a:moveTo>
                  <a:lnTo>
                    <a:pt x="2252786" y="1817972"/>
                  </a:lnTo>
                  <a:cubicBezTo>
                    <a:pt x="2350244" y="1645546"/>
                    <a:pt x="2402722" y="1454377"/>
                    <a:pt x="2402722" y="1255713"/>
                  </a:cubicBezTo>
                  <a:lnTo>
                    <a:pt x="2402722" y="1255713"/>
                  </a:lnTo>
                  <a:cubicBezTo>
                    <a:pt x="2402722" y="1251964"/>
                    <a:pt x="2518922" y="1251964"/>
                    <a:pt x="2518922" y="1251964"/>
                  </a:cubicBezTo>
                  <a:lnTo>
                    <a:pt x="2518922" y="1251964"/>
                  </a:lnTo>
                  <a:cubicBezTo>
                    <a:pt x="2518922" y="1473119"/>
                    <a:pt x="2462696" y="1690526"/>
                    <a:pt x="2353992" y="1877946"/>
                  </a:cubicBezTo>
                  <a:close/>
                  <a:moveTo>
                    <a:pt x="0" y="1259461"/>
                  </a:moveTo>
                  <a:lnTo>
                    <a:pt x="0" y="1259461"/>
                  </a:lnTo>
                  <a:cubicBezTo>
                    <a:pt x="0" y="1038306"/>
                    <a:pt x="56226" y="824647"/>
                    <a:pt x="161181" y="637227"/>
                  </a:cubicBezTo>
                  <a:lnTo>
                    <a:pt x="262388" y="697202"/>
                  </a:lnTo>
                  <a:cubicBezTo>
                    <a:pt x="164929" y="865879"/>
                    <a:pt x="116200" y="1060796"/>
                    <a:pt x="116200" y="1259461"/>
                  </a:cubicBezTo>
                  <a:lnTo>
                    <a:pt x="0" y="1259461"/>
                  </a:lnTo>
                  <a:close/>
                  <a:moveTo>
                    <a:pt x="2357741" y="948344"/>
                  </a:moveTo>
                  <a:cubicBezTo>
                    <a:pt x="2305263" y="760924"/>
                    <a:pt x="2204057" y="584750"/>
                    <a:pt x="2061618" y="446059"/>
                  </a:cubicBezTo>
                  <a:lnTo>
                    <a:pt x="2144082" y="363594"/>
                  </a:lnTo>
                  <a:cubicBezTo>
                    <a:pt x="2297767" y="517279"/>
                    <a:pt x="2410219" y="708447"/>
                    <a:pt x="2470193" y="918357"/>
                  </a:cubicBezTo>
                  <a:lnTo>
                    <a:pt x="2357741" y="948344"/>
                  </a:lnTo>
                  <a:close/>
                  <a:moveTo>
                    <a:pt x="449807" y="453556"/>
                  </a:moveTo>
                  <a:lnTo>
                    <a:pt x="367343" y="371091"/>
                  </a:lnTo>
                  <a:cubicBezTo>
                    <a:pt x="521027" y="217407"/>
                    <a:pt x="712195" y="104955"/>
                    <a:pt x="922105" y="44981"/>
                  </a:cubicBezTo>
                  <a:lnTo>
                    <a:pt x="952092" y="157433"/>
                  </a:lnTo>
                  <a:cubicBezTo>
                    <a:pt x="760924" y="209910"/>
                    <a:pt x="588498" y="311117"/>
                    <a:pt x="449807" y="453556"/>
                  </a:cubicBezTo>
                  <a:close/>
                  <a:moveTo>
                    <a:pt x="1817972" y="266136"/>
                  </a:moveTo>
                  <a:cubicBezTo>
                    <a:pt x="1649294" y="168678"/>
                    <a:pt x="1454377" y="119949"/>
                    <a:pt x="1259461" y="119949"/>
                  </a:cubicBezTo>
                  <a:lnTo>
                    <a:pt x="1259461" y="119949"/>
                  </a:lnTo>
                  <a:lnTo>
                    <a:pt x="1259461" y="0"/>
                  </a:lnTo>
                  <a:lnTo>
                    <a:pt x="1259461" y="0"/>
                  </a:lnTo>
                  <a:cubicBezTo>
                    <a:pt x="1476868" y="0"/>
                    <a:pt x="1690526" y="56226"/>
                    <a:pt x="1877946" y="161181"/>
                  </a:cubicBezTo>
                  <a:lnTo>
                    <a:pt x="1821720" y="26238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29">
              <a:extLst>
                <a:ext uri="{FF2B5EF4-FFF2-40B4-BE49-F238E27FC236}">
                  <a16:creationId xmlns:a16="http://schemas.microsoft.com/office/drawing/2014/main" id="{0C5DB0F6-4C6E-F869-5E73-D607373BA636}"/>
                </a:ext>
              </a:extLst>
            </p:cNvPr>
            <p:cNvSpPr/>
            <p:nvPr/>
          </p:nvSpPr>
          <p:spPr>
            <a:xfrm>
              <a:off x="293530" y="498991"/>
              <a:ext cx="2345310" cy="1684666"/>
            </a:xfrm>
            <a:custGeom>
              <a:avLst/>
              <a:gdLst>
                <a:gd name="connsiteX0" fmla="*/ 976857 w 1206143"/>
                <a:gd name="connsiteY0" fmla="*/ 46573 h 866390"/>
                <a:gd name="connsiteX1" fmla="*/ 991187 w 1206143"/>
                <a:gd name="connsiteY1" fmla="*/ 46573 h 866390"/>
                <a:gd name="connsiteX2" fmla="*/ 991187 w 1206143"/>
                <a:gd name="connsiteY2" fmla="*/ 820415 h 866390"/>
                <a:gd name="connsiteX3" fmla="*/ 984022 w 1206143"/>
                <a:gd name="connsiteY3" fmla="*/ 822803 h 866390"/>
                <a:gd name="connsiteX4" fmla="*/ 976857 w 1206143"/>
                <a:gd name="connsiteY4" fmla="*/ 820415 h 866390"/>
                <a:gd name="connsiteX5" fmla="*/ 976857 w 1206143"/>
                <a:gd name="connsiteY5" fmla="*/ 806084 h 866390"/>
                <a:gd name="connsiteX6" fmla="*/ 976857 w 1206143"/>
                <a:gd name="connsiteY6" fmla="*/ 60903 h 866390"/>
                <a:gd name="connsiteX7" fmla="*/ 976857 w 1206143"/>
                <a:gd name="connsiteY7" fmla="*/ 46573 h 866390"/>
                <a:gd name="connsiteX8" fmla="*/ 217345 w 1206143"/>
                <a:gd name="connsiteY8" fmla="*/ 46573 h 866390"/>
                <a:gd name="connsiteX9" fmla="*/ 231676 w 1206143"/>
                <a:gd name="connsiteY9" fmla="*/ 46573 h 866390"/>
                <a:gd name="connsiteX10" fmla="*/ 231676 w 1206143"/>
                <a:gd name="connsiteY10" fmla="*/ 60903 h 866390"/>
                <a:gd name="connsiteX11" fmla="*/ 231676 w 1206143"/>
                <a:gd name="connsiteY11" fmla="*/ 806084 h 866390"/>
                <a:gd name="connsiteX12" fmla="*/ 231676 w 1206143"/>
                <a:gd name="connsiteY12" fmla="*/ 820415 h 866390"/>
                <a:gd name="connsiteX13" fmla="*/ 224511 w 1206143"/>
                <a:gd name="connsiteY13" fmla="*/ 822803 h 866390"/>
                <a:gd name="connsiteX14" fmla="*/ 217345 w 1206143"/>
                <a:gd name="connsiteY14" fmla="*/ 820415 h 866390"/>
                <a:gd name="connsiteX15" fmla="*/ 217345 w 1206143"/>
                <a:gd name="connsiteY15" fmla="*/ 46573 h 866390"/>
                <a:gd name="connsiteX16" fmla="*/ 176742 w 1206143"/>
                <a:gd name="connsiteY16" fmla="*/ 8358 h 866390"/>
                <a:gd name="connsiteX17" fmla="*/ 191073 w 1206143"/>
                <a:gd name="connsiteY17" fmla="*/ 8358 h 866390"/>
                <a:gd name="connsiteX18" fmla="*/ 191073 w 1206143"/>
                <a:gd name="connsiteY18" fmla="*/ 22688 h 866390"/>
                <a:gd name="connsiteX19" fmla="*/ 21496 w 1206143"/>
                <a:gd name="connsiteY19" fmla="*/ 435881 h 866390"/>
                <a:gd name="connsiteX20" fmla="*/ 191073 w 1206143"/>
                <a:gd name="connsiteY20" fmla="*/ 849075 h 866390"/>
                <a:gd name="connsiteX21" fmla="*/ 191073 w 1206143"/>
                <a:gd name="connsiteY21" fmla="*/ 863405 h 866390"/>
                <a:gd name="connsiteX22" fmla="*/ 183907 w 1206143"/>
                <a:gd name="connsiteY22" fmla="*/ 865794 h 866390"/>
                <a:gd name="connsiteX23" fmla="*/ 183907 w 1206143"/>
                <a:gd name="connsiteY23" fmla="*/ 861017 h 866390"/>
                <a:gd name="connsiteX24" fmla="*/ 176742 w 1206143"/>
                <a:gd name="connsiteY24" fmla="*/ 858629 h 866390"/>
                <a:gd name="connsiteX25" fmla="*/ 0 w 1206143"/>
                <a:gd name="connsiteY25" fmla="*/ 433493 h 866390"/>
                <a:gd name="connsiteX26" fmla="*/ 176742 w 1206143"/>
                <a:gd name="connsiteY26" fmla="*/ 8358 h 866390"/>
                <a:gd name="connsiteX27" fmla="*/ 1015071 w 1206143"/>
                <a:gd name="connsiteY27" fmla="*/ 3582 h 866390"/>
                <a:gd name="connsiteX28" fmla="*/ 1029401 w 1206143"/>
                <a:gd name="connsiteY28" fmla="*/ 3582 h 866390"/>
                <a:gd name="connsiteX29" fmla="*/ 1206143 w 1206143"/>
                <a:gd name="connsiteY29" fmla="*/ 428717 h 866390"/>
                <a:gd name="connsiteX30" fmla="*/ 1029401 w 1206143"/>
                <a:gd name="connsiteY30" fmla="*/ 853852 h 866390"/>
                <a:gd name="connsiteX31" fmla="*/ 1022236 w 1206143"/>
                <a:gd name="connsiteY31" fmla="*/ 856241 h 866390"/>
                <a:gd name="connsiteX32" fmla="*/ 1022236 w 1206143"/>
                <a:gd name="connsiteY32" fmla="*/ 861018 h 866390"/>
                <a:gd name="connsiteX33" fmla="*/ 1015071 w 1206143"/>
                <a:gd name="connsiteY33" fmla="*/ 858629 h 866390"/>
                <a:gd name="connsiteX34" fmla="*/ 1015071 w 1206143"/>
                <a:gd name="connsiteY34" fmla="*/ 844299 h 866390"/>
                <a:gd name="connsiteX35" fmla="*/ 1184648 w 1206143"/>
                <a:gd name="connsiteY35" fmla="*/ 431105 h 866390"/>
                <a:gd name="connsiteX36" fmla="*/ 1015071 w 1206143"/>
                <a:gd name="connsiteY36" fmla="*/ 17912 h 866390"/>
                <a:gd name="connsiteX37" fmla="*/ 1015071 w 1206143"/>
                <a:gd name="connsiteY37" fmla="*/ 3582 h 86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06143" h="866390">
                  <a:moveTo>
                    <a:pt x="976857" y="46573"/>
                  </a:moveTo>
                  <a:cubicBezTo>
                    <a:pt x="981633" y="41796"/>
                    <a:pt x="986410" y="41796"/>
                    <a:pt x="991187" y="46573"/>
                  </a:cubicBezTo>
                  <a:cubicBezTo>
                    <a:pt x="1203755" y="259141"/>
                    <a:pt x="1203755" y="607847"/>
                    <a:pt x="991187" y="820415"/>
                  </a:cubicBezTo>
                  <a:cubicBezTo>
                    <a:pt x="991187" y="820415"/>
                    <a:pt x="986410" y="822803"/>
                    <a:pt x="984022" y="822803"/>
                  </a:cubicBezTo>
                  <a:cubicBezTo>
                    <a:pt x="981633" y="822803"/>
                    <a:pt x="979245" y="822803"/>
                    <a:pt x="976857" y="820415"/>
                  </a:cubicBezTo>
                  <a:cubicBezTo>
                    <a:pt x="972080" y="815638"/>
                    <a:pt x="972080" y="810861"/>
                    <a:pt x="976857" y="806084"/>
                  </a:cubicBezTo>
                  <a:cubicBezTo>
                    <a:pt x="1182260" y="600682"/>
                    <a:pt x="1182260" y="266306"/>
                    <a:pt x="976857" y="60903"/>
                  </a:cubicBezTo>
                  <a:cubicBezTo>
                    <a:pt x="972080" y="56126"/>
                    <a:pt x="972080" y="51349"/>
                    <a:pt x="976857" y="46573"/>
                  </a:cubicBezTo>
                  <a:close/>
                  <a:moveTo>
                    <a:pt x="217345" y="46573"/>
                  </a:moveTo>
                  <a:cubicBezTo>
                    <a:pt x="222122" y="41796"/>
                    <a:pt x="226899" y="41796"/>
                    <a:pt x="231676" y="46573"/>
                  </a:cubicBezTo>
                  <a:cubicBezTo>
                    <a:pt x="236453" y="51349"/>
                    <a:pt x="236453" y="56126"/>
                    <a:pt x="231676" y="60903"/>
                  </a:cubicBezTo>
                  <a:cubicBezTo>
                    <a:pt x="26273" y="266306"/>
                    <a:pt x="26273" y="600682"/>
                    <a:pt x="231676" y="806084"/>
                  </a:cubicBezTo>
                  <a:cubicBezTo>
                    <a:pt x="236453" y="810861"/>
                    <a:pt x="236453" y="815638"/>
                    <a:pt x="231676" y="820415"/>
                  </a:cubicBezTo>
                  <a:cubicBezTo>
                    <a:pt x="226899" y="825192"/>
                    <a:pt x="226899" y="822803"/>
                    <a:pt x="224511" y="822803"/>
                  </a:cubicBezTo>
                  <a:cubicBezTo>
                    <a:pt x="222122" y="822803"/>
                    <a:pt x="219734" y="822803"/>
                    <a:pt x="217345" y="820415"/>
                  </a:cubicBezTo>
                  <a:cubicBezTo>
                    <a:pt x="4777" y="607847"/>
                    <a:pt x="4777" y="259140"/>
                    <a:pt x="217345" y="46573"/>
                  </a:cubicBezTo>
                  <a:close/>
                  <a:moveTo>
                    <a:pt x="176742" y="8358"/>
                  </a:moveTo>
                  <a:cubicBezTo>
                    <a:pt x="181519" y="3581"/>
                    <a:pt x="186296" y="3581"/>
                    <a:pt x="191073" y="8358"/>
                  </a:cubicBezTo>
                  <a:cubicBezTo>
                    <a:pt x="195849" y="13134"/>
                    <a:pt x="195849" y="17911"/>
                    <a:pt x="191073" y="22688"/>
                  </a:cubicBezTo>
                  <a:cubicBezTo>
                    <a:pt x="81206" y="132554"/>
                    <a:pt x="21496" y="278247"/>
                    <a:pt x="21496" y="435881"/>
                  </a:cubicBezTo>
                  <a:cubicBezTo>
                    <a:pt x="21496" y="593515"/>
                    <a:pt x="81206" y="736820"/>
                    <a:pt x="191073" y="849075"/>
                  </a:cubicBezTo>
                  <a:cubicBezTo>
                    <a:pt x="195849" y="853852"/>
                    <a:pt x="195849" y="858629"/>
                    <a:pt x="191073" y="863405"/>
                  </a:cubicBezTo>
                  <a:cubicBezTo>
                    <a:pt x="186296" y="868182"/>
                    <a:pt x="186296" y="865794"/>
                    <a:pt x="183907" y="865794"/>
                  </a:cubicBezTo>
                  <a:lnTo>
                    <a:pt x="183907" y="861017"/>
                  </a:lnTo>
                  <a:cubicBezTo>
                    <a:pt x="181519" y="861017"/>
                    <a:pt x="179131" y="861017"/>
                    <a:pt x="176742" y="858629"/>
                  </a:cubicBezTo>
                  <a:cubicBezTo>
                    <a:pt x="62099" y="743985"/>
                    <a:pt x="0" y="593515"/>
                    <a:pt x="0" y="433493"/>
                  </a:cubicBezTo>
                  <a:cubicBezTo>
                    <a:pt x="0" y="273470"/>
                    <a:pt x="62099" y="120612"/>
                    <a:pt x="176742" y="8358"/>
                  </a:cubicBezTo>
                  <a:close/>
                  <a:moveTo>
                    <a:pt x="1015071" y="3582"/>
                  </a:moveTo>
                  <a:cubicBezTo>
                    <a:pt x="1019847" y="-1195"/>
                    <a:pt x="1024624" y="-1195"/>
                    <a:pt x="1029401" y="3582"/>
                  </a:cubicBezTo>
                  <a:cubicBezTo>
                    <a:pt x="1144045" y="118225"/>
                    <a:pt x="1206143" y="268694"/>
                    <a:pt x="1206143" y="428717"/>
                  </a:cubicBezTo>
                  <a:cubicBezTo>
                    <a:pt x="1206143" y="588739"/>
                    <a:pt x="1144045" y="741598"/>
                    <a:pt x="1029401" y="853852"/>
                  </a:cubicBezTo>
                  <a:cubicBezTo>
                    <a:pt x="1029401" y="853852"/>
                    <a:pt x="1024624" y="856241"/>
                    <a:pt x="1022236" y="856241"/>
                  </a:cubicBezTo>
                  <a:lnTo>
                    <a:pt x="1022236" y="861018"/>
                  </a:lnTo>
                  <a:cubicBezTo>
                    <a:pt x="1019847" y="861018"/>
                    <a:pt x="1017459" y="861018"/>
                    <a:pt x="1015071" y="858629"/>
                  </a:cubicBezTo>
                  <a:cubicBezTo>
                    <a:pt x="1010294" y="853852"/>
                    <a:pt x="1010294" y="849076"/>
                    <a:pt x="1015071" y="844299"/>
                  </a:cubicBezTo>
                  <a:cubicBezTo>
                    <a:pt x="1124938" y="734432"/>
                    <a:pt x="1184648" y="588739"/>
                    <a:pt x="1184648" y="431105"/>
                  </a:cubicBezTo>
                  <a:cubicBezTo>
                    <a:pt x="1184648" y="273471"/>
                    <a:pt x="1124938" y="130167"/>
                    <a:pt x="1015071" y="17912"/>
                  </a:cubicBezTo>
                  <a:cubicBezTo>
                    <a:pt x="1010294" y="13135"/>
                    <a:pt x="1010294" y="8358"/>
                    <a:pt x="1015071" y="35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1040" name="Picture 2">
            <a:extLst>
              <a:ext uri="{FF2B5EF4-FFF2-40B4-BE49-F238E27FC236}">
                <a16:creationId xmlns:a16="http://schemas.microsoft.com/office/drawing/2014/main" id="{FB339179-D783-6C8F-301A-B4889990F58E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79253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2452FAB-C44C-D249-94D0-9B1C9C41D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1650" y="2165350"/>
            <a:ext cx="7396163" cy="2196499"/>
          </a:xfrm>
        </p:spPr>
        <p:txBody>
          <a:bodyPr>
            <a:spAutoFit/>
          </a:bodyPr>
          <a:lstStyle/>
          <a:p>
            <a:endParaRPr lang="de-DE"/>
          </a:p>
          <a:p>
            <a:r>
              <a:rPr lang="de-DE"/>
              <a:t>Wachstum erfordert eine skalierbare, flexible Kommunikationslösung</a:t>
            </a:r>
          </a:p>
          <a:p>
            <a:r>
              <a:rPr lang="de-DE"/>
              <a:t>Zusammenarbeit über verschiedene Standorte hinweg und durch Home Office komplex und kompliziert</a:t>
            </a:r>
          </a:p>
          <a:p>
            <a:r>
              <a:rPr lang="de-DE"/>
              <a:t>Business Anwendungen (CRM, ERP- oder Ticketsysteme) und Telefonie laufen voneinander getrennt, was bei Mitarbeitern zu erhöhtem Aufwand im Arbeitsalltag führt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0AAE2DC7-F988-AF74-4A62-BFCC091F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649" y="981075"/>
            <a:ext cx="5492751" cy="409298"/>
          </a:xfrm>
        </p:spPr>
        <p:txBody>
          <a:bodyPr wrap="none">
            <a:noAutofit/>
          </a:bodyPr>
          <a:lstStyle/>
          <a:p>
            <a:r>
              <a:rPr lang="de-DE"/>
              <a:t>Die Herausforderung:</a:t>
            </a:r>
            <a:br>
              <a:rPr lang="de-DE"/>
            </a:br>
            <a:r>
              <a:rPr lang="de-DE"/>
              <a:t>Zusammenarbeit vereinfachen,</a:t>
            </a:r>
            <a:br>
              <a:rPr lang="de-DE"/>
            </a:br>
            <a:r>
              <a:rPr lang="de-DE"/>
              <a:t>Workflow optimieren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E0F729D7-3D0D-6043-EC4B-9AE6597FD7E3}"/>
              </a:ext>
            </a:extLst>
          </p:cNvPr>
          <p:cNvSpPr txBox="1">
            <a:spLocks/>
          </p:cNvSpPr>
          <p:nvPr/>
        </p:nvSpPr>
        <p:spPr>
          <a:xfrm>
            <a:off x="4311649" y="4799645"/>
            <a:ext cx="7395918" cy="87863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700" b="1" spc="10" baseline="0">
                <a:solidFill>
                  <a:srgbClr val="9614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>
                <a:solidFill>
                  <a:schemeClr val="tx2"/>
                </a:solidFill>
              </a:rPr>
              <a:t>Gehen Sie deshalb mit </a:t>
            </a:r>
            <a:r>
              <a:rPr lang="de-DE" err="1">
                <a:solidFill>
                  <a:schemeClr val="tx2"/>
                </a:solidFill>
              </a:rPr>
              <a:t>Plusnet</a:t>
            </a:r>
            <a:r>
              <a:rPr lang="de-DE">
                <a:solidFill>
                  <a:schemeClr val="tx2"/>
                </a:solidFill>
              </a:rPr>
              <a:t> </a:t>
            </a:r>
            <a:r>
              <a:rPr lang="de-DE" err="1">
                <a:solidFill>
                  <a:schemeClr val="tx2"/>
                </a:solidFill>
              </a:rPr>
              <a:t>Centraflex</a:t>
            </a:r>
            <a:br>
              <a:rPr lang="de-DE">
                <a:solidFill>
                  <a:schemeClr val="tx2"/>
                </a:solidFill>
              </a:rPr>
            </a:br>
            <a:r>
              <a:rPr lang="de-DE">
                <a:solidFill>
                  <a:schemeClr val="tx2"/>
                </a:solidFill>
              </a:rPr>
              <a:t>auf die Mission: Flow 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C7364A76-E89A-3942-7CB5-E6E387B7F677}"/>
              </a:ext>
            </a:extLst>
          </p:cNvPr>
          <p:cNvSpPr txBox="1">
            <a:spLocks/>
          </p:cNvSpPr>
          <p:nvPr/>
        </p:nvSpPr>
        <p:spPr>
          <a:xfrm>
            <a:off x="13835339" y="2891983"/>
            <a:ext cx="65" cy="369332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de-DE" sz="2400" b="1"/>
          </a:p>
        </p:txBody>
      </p:sp>
      <p:grpSp>
        <p:nvGrpSpPr>
          <p:cNvPr id="1056" name="Gruppieren 1055">
            <a:extLst>
              <a:ext uri="{FF2B5EF4-FFF2-40B4-BE49-F238E27FC236}">
                <a16:creationId xmlns:a16="http://schemas.microsoft.com/office/drawing/2014/main" id="{73ACA57B-DC58-9E33-44E0-B6275DABE3D9}"/>
              </a:ext>
            </a:extLst>
          </p:cNvPr>
          <p:cNvGrpSpPr/>
          <p:nvPr/>
        </p:nvGrpSpPr>
        <p:grpSpPr>
          <a:xfrm>
            <a:off x="664077" y="3711422"/>
            <a:ext cx="2576144" cy="1186571"/>
            <a:chOff x="591185" y="3711422"/>
            <a:chExt cx="2576144" cy="1186571"/>
          </a:xfrm>
        </p:grpSpPr>
        <p:sp>
          <p:nvSpPr>
            <p:cNvPr id="1053" name="Textfeld 1052">
              <a:extLst>
                <a:ext uri="{FF2B5EF4-FFF2-40B4-BE49-F238E27FC236}">
                  <a16:creationId xmlns:a16="http://schemas.microsoft.com/office/drawing/2014/main" id="{39FEABC3-143C-E2A3-0938-BA962C90CF9A}"/>
                </a:ext>
              </a:extLst>
            </p:cNvPr>
            <p:cNvSpPr txBox="1"/>
            <p:nvPr/>
          </p:nvSpPr>
          <p:spPr>
            <a:xfrm>
              <a:off x="591185" y="3711422"/>
              <a:ext cx="1720715" cy="346931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none" lIns="108000" tIns="18000" rIns="108000" bIns="36000" rtlCol="0" anchor="ctr" anchorCtr="0">
              <a:spAutoFit/>
            </a:bodyPr>
            <a:lstStyle>
              <a:defPPr>
                <a:defRPr lang="x-none"/>
              </a:defPPr>
              <a:lvl1pPr>
                <a:lnSpc>
                  <a:spcPct val="115000"/>
                </a:lnSpc>
                <a:spcBef>
                  <a:spcPts val="500"/>
                </a:spcBef>
                <a:buClr>
                  <a:schemeClr val="tx2"/>
                </a:buClr>
                <a:defRPr sz="1500"/>
              </a:lvl1pPr>
            </a:lstStyle>
            <a:p>
              <a:r>
                <a:rPr lang="de-DE" sz="1600"/>
                <a:t>Hendrik Schäfer</a:t>
              </a:r>
            </a:p>
          </p:txBody>
        </p:sp>
        <p:sp>
          <p:nvSpPr>
            <p:cNvPr id="1054" name="Textfeld 1053">
              <a:extLst>
                <a:ext uri="{FF2B5EF4-FFF2-40B4-BE49-F238E27FC236}">
                  <a16:creationId xmlns:a16="http://schemas.microsoft.com/office/drawing/2014/main" id="{6FCCBD1C-626A-F62E-1EB9-F348CC4A6FCD}"/>
                </a:ext>
              </a:extLst>
            </p:cNvPr>
            <p:cNvSpPr txBox="1"/>
            <p:nvPr/>
          </p:nvSpPr>
          <p:spPr>
            <a:xfrm>
              <a:off x="1454785" y="4131242"/>
              <a:ext cx="1712544" cy="346931"/>
            </a:xfrm>
            <a:prstGeom prst="roundRect">
              <a:avLst/>
            </a:prstGeom>
            <a:solidFill>
              <a:schemeClr val="bg2"/>
            </a:solidFill>
          </p:spPr>
          <p:txBody>
            <a:bodyPr wrap="none" lIns="108000" tIns="18000" rIns="108000" bIns="36000" rtlCol="0" anchor="ctr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500"/>
                </a:spcBef>
                <a:buClr>
                  <a:schemeClr val="tx2"/>
                </a:buClr>
              </a:pPr>
              <a:r>
                <a:rPr lang="de-DE" sz="1600">
                  <a:solidFill>
                    <a:schemeClr val="bg1"/>
                  </a:solidFill>
                </a:rPr>
                <a:t>Geschäftsführer</a:t>
              </a:r>
            </a:p>
          </p:txBody>
        </p:sp>
        <p:sp>
          <p:nvSpPr>
            <p:cNvPr id="1055" name="Textfeld 1054">
              <a:extLst>
                <a:ext uri="{FF2B5EF4-FFF2-40B4-BE49-F238E27FC236}">
                  <a16:creationId xmlns:a16="http://schemas.microsoft.com/office/drawing/2014/main" id="{1A18B7B0-9421-CE1C-782E-E3252303A2D2}"/>
                </a:ext>
              </a:extLst>
            </p:cNvPr>
            <p:cNvSpPr txBox="1"/>
            <p:nvPr/>
          </p:nvSpPr>
          <p:spPr>
            <a:xfrm>
              <a:off x="911424" y="4551062"/>
              <a:ext cx="1513195" cy="346931"/>
            </a:xfrm>
            <a:prstGeom prst="roundRect">
              <a:avLst/>
            </a:prstGeom>
            <a:solidFill>
              <a:schemeClr val="bg2"/>
            </a:solidFill>
          </p:spPr>
          <p:txBody>
            <a:bodyPr wrap="none" lIns="108000" tIns="18000" rIns="108000" bIns="36000" rtlCol="0" anchor="ctr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500"/>
                </a:spcBef>
                <a:buClr>
                  <a:schemeClr val="tx2"/>
                </a:buClr>
              </a:pPr>
              <a:r>
                <a:rPr lang="de-DE" sz="1600">
                  <a:solidFill>
                    <a:schemeClr val="bg1"/>
                  </a:solidFill>
                </a:rPr>
                <a:t>im Mittelstand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11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BDFD45A-7E4D-5924-0253-7C320E7087FA}"/>
              </a:ext>
            </a:extLst>
          </p:cNvPr>
          <p:cNvGrpSpPr>
            <a:grpSpLocks noChangeAspect="1"/>
          </p:cNvGrpSpPr>
          <p:nvPr/>
        </p:nvGrpSpPr>
        <p:grpSpPr>
          <a:xfrm>
            <a:off x="10423250" y="4581689"/>
            <a:ext cx="2638700" cy="2634764"/>
            <a:chOff x="-84331" y="-218535"/>
            <a:chExt cx="3120886" cy="3116235"/>
          </a:xfrm>
          <a:solidFill>
            <a:schemeClr val="tx2">
              <a:alpha val="15000"/>
            </a:schemeClr>
          </a:solidFill>
        </p:grpSpPr>
        <p:sp>
          <p:nvSpPr>
            <p:cNvPr id="12" name="Freihandform: Form 38">
              <a:extLst>
                <a:ext uri="{FF2B5EF4-FFF2-40B4-BE49-F238E27FC236}">
                  <a16:creationId xmlns:a16="http://schemas.microsoft.com/office/drawing/2014/main" id="{51FDCCCE-6507-BE3D-B015-F7182C49DF91}"/>
                </a:ext>
              </a:extLst>
            </p:cNvPr>
            <p:cNvSpPr/>
            <p:nvPr/>
          </p:nvSpPr>
          <p:spPr>
            <a:xfrm>
              <a:off x="1031612" y="939532"/>
              <a:ext cx="800100" cy="800100"/>
            </a:xfrm>
            <a:custGeom>
              <a:avLst/>
              <a:gdLst>
                <a:gd name="connsiteX0" fmla="*/ 382050 w 800100"/>
                <a:gd name="connsiteY0" fmla="*/ 0 h 800100"/>
                <a:gd name="connsiteX1" fmla="*/ 418050 w 800100"/>
                <a:gd name="connsiteY1" fmla="*/ 0 h 800100"/>
                <a:gd name="connsiteX2" fmla="*/ 418050 w 800100"/>
                <a:gd name="connsiteY2" fmla="*/ 382050 h 800100"/>
                <a:gd name="connsiteX3" fmla="*/ 800100 w 800100"/>
                <a:gd name="connsiteY3" fmla="*/ 382050 h 800100"/>
                <a:gd name="connsiteX4" fmla="*/ 800100 w 800100"/>
                <a:gd name="connsiteY4" fmla="*/ 418050 h 800100"/>
                <a:gd name="connsiteX5" fmla="*/ 418050 w 800100"/>
                <a:gd name="connsiteY5" fmla="*/ 418050 h 800100"/>
                <a:gd name="connsiteX6" fmla="*/ 418050 w 800100"/>
                <a:gd name="connsiteY6" fmla="*/ 800100 h 800100"/>
                <a:gd name="connsiteX7" fmla="*/ 382050 w 800100"/>
                <a:gd name="connsiteY7" fmla="*/ 800100 h 800100"/>
                <a:gd name="connsiteX8" fmla="*/ 382050 w 800100"/>
                <a:gd name="connsiteY8" fmla="*/ 418050 h 800100"/>
                <a:gd name="connsiteX9" fmla="*/ 0 w 800100"/>
                <a:gd name="connsiteY9" fmla="*/ 418050 h 800100"/>
                <a:gd name="connsiteX10" fmla="*/ 0 w 800100"/>
                <a:gd name="connsiteY10" fmla="*/ 382050 h 800100"/>
                <a:gd name="connsiteX11" fmla="*/ 382050 w 800100"/>
                <a:gd name="connsiteY11" fmla="*/ 38205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0100" h="800100">
                  <a:moveTo>
                    <a:pt x="382050" y="0"/>
                  </a:moveTo>
                  <a:lnTo>
                    <a:pt x="418050" y="0"/>
                  </a:lnTo>
                  <a:lnTo>
                    <a:pt x="418050" y="382050"/>
                  </a:lnTo>
                  <a:lnTo>
                    <a:pt x="800100" y="382050"/>
                  </a:lnTo>
                  <a:lnTo>
                    <a:pt x="800100" y="418050"/>
                  </a:lnTo>
                  <a:lnTo>
                    <a:pt x="418050" y="418050"/>
                  </a:lnTo>
                  <a:lnTo>
                    <a:pt x="418050" y="800100"/>
                  </a:lnTo>
                  <a:lnTo>
                    <a:pt x="382050" y="800100"/>
                  </a:lnTo>
                  <a:lnTo>
                    <a:pt x="382050" y="418050"/>
                  </a:lnTo>
                  <a:lnTo>
                    <a:pt x="0" y="418050"/>
                  </a:lnTo>
                  <a:lnTo>
                    <a:pt x="0" y="382050"/>
                  </a:lnTo>
                  <a:lnTo>
                    <a:pt x="382050" y="3820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" name="Freihandform: Form 19">
              <a:extLst>
                <a:ext uri="{FF2B5EF4-FFF2-40B4-BE49-F238E27FC236}">
                  <a16:creationId xmlns:a16="http://schemas.microsoft.com/office/drawing/2014/main" id="{1F90CD87-F11C-39E4-B735-8D2D67228357}"/>
                </a:ext>
              </a:extLst>
            </p:cNvPr>
            <p:cNvSpPr/>
            <p:nvPr/>
          </p:nvSpPr>
          <p:spPr>
            <a:xfrm>
              <a:off x="93273" y="-33325"/>
              <a:ext cx="2750466" cy="2750459"/>
            </a:xfrm>
            <a:custGeom>
              <a:avLst/>
              <a:gdLst>
                <a:gd name="connsiteX0" fmla="*/ 1169499 w 2338998"/>
                <a:gd name="connsiteY0" fmla="*/ 2335250 h 2338998"/>
                <a:gd name="connsiteX1" fmla="*/ 0 w 2338998"/>
                <a:gd name="connsiteY1" fmla="*/ 1165751 h 2338998"/>
                <a:gd name="connsiteX2" fmla="*/ 1169499 w 2338998"/>
                <a:gd name="connsiteY2" fmla="*/ 0 h 2338998"/>
                <a:gd name="connsiteX3" fmla="*/ 2338999 w 2338998"/>
                <a:gd name="connsiteY3" fmla="*/ 1169499 h 2338998"/>
                <a:gd name="connsiteX4" fmla="*/ 1169499 w 2338998"/>
                <a:gd name="connsiteY4" fmla="*/ 2338999 h 2338998"/>
                <a:gd name="connsiteX5" fmla="*/ 1169499 w 2338998"/>
                <a:gd name="connsiteY5" fmla="*/ 29987 h 2338998"/>
                <a:gd name="connsiteX6" fmla="*/ 29987 w 2338998"/>
                <a:gd name="connsiteY6" fmla="*/ 1169499 h 2338998"/>
                <a:gd name="connsiteX7" fmla="*/ 1165751 w 2338998"/>
                <a:gd name="connsiteY7" fmla="*/ 2305263 h 2338998"/>
                <a:gd name="connsiteX8" fmla="*/ 2301515 w 2338998"/>
                <a:gd name="connsiteY8" fmla="*/ 1169499 h 2338998"/>
                <a:gd name="connsiteX9" fmla="*/ 1169499 w 2338998"/>
                <a:gd name="connsiteY9" fmla="*/ 29987 h 233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8998" h="2338998">
                  <a:moveTo>
                    <a:pt x="1169499" y="2335250"/>
                  </a:moveTo>
                  <a:cubicBezTo>
                    <a:pt x="524775" y="2335250"/>
                    <a:pt x="0" y="1810475"/>
                    <a:pt x="0" y="1165751"/>
                  </a:cubicBezTo>
                  <a:cubicBezTo>
                    <a:pt x="0" y="521027"/>
                    <a:pt x="524775" y="0"/>
                    <a:pt x="1169499" y="0"/>
                  </a:cubicBezTo>
                  <a:cubicBezTo>
                    <a:pt x="1814223" y="0"/>
                    <a:pt x="2338999" y="524775"/>
                    <a:pt x="2338999" y="1169499"/>
                  </a:cubicBezTo>
                  <a:cubicBezTo>
                    <a:pt x="2338999" y="1814223"/>
                    <a:pt x="1814223" y="2338999"/>
                    <a:pt x="1169499" y="2338999"/>
                  </a:cubicBezTo>
                  <a:close/>
                  <a:moveTo>
                    <a:pt x="1169499" y="29987"/>
                  </a:moveTo>
                  <a:cubicBezTo>
                    <a:pt x="539769" y="29987"/>
                    <a:pt x="29987" y="539769"/>
                    <a:pt x="29987" y="1169499"/>
                  </a:cubicBezTo>
                  <a:cubicBezTo>
                    <a:pt x="29987" y="1799230"/>
                    <a:pt x="539769" y="2305263"/>
                    <a:pt x="1165751" y="2305263"/>
                  </a:cubicBezTo>
                  <a:cubicBezTo>
                    <a:pt x="1791733" y="2305263"/>
                    <a:pt x="2301515" y="1795481"/>
                    <a:pt x="2301515" y="1169499"/>
                  </a:cubicBezTo>
                  <a:cubicBezTo>
                    <a:pt x="2301515" y="543517"/>
                    <a:pt x="1795481" y="29987"/>
                    <a:pt x="1169499" y="299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20">
              <a:extLst>
                <a:ext uri="{FF2B5EF4-FFF2-40B4-BE49-F238E27FC236}">
                  <a16:creationId xmlns:a16="http://schemas.microsoft.com/office/drawing/2014/main" id="{E6FC63E3-2C6F-BA5D-3E48-852561805DF2}"/>
                </a:ext>
              </a:extLst>
            </p:cNvPr>
            <p:cNvSpPr/>
            <p:nvPr/>
          </p:nvSpPr>
          <p:spPr>
            <a:xfrm>
              <a:off x="-84331" y="-218535"/>
              <a:ext cx="3120886" cy="3116235"/>
            </a:xfrm>
            <a:custGeom>
              <a:avLst/>
              <a:gdLst>
                <a:gd name="connsiteX0" fmla="*/ 1259461 w 2518921"/>
                <a:gd name="connsiteY0" fmla="*/ 2515173 h 2515173"/>
                <a:gd name="connsiteX1" fmla="*/ 1259461 w 2518921"/>
                <a:gd name="connsiteY1" fmla="*/ 2515173 h 2515173"/>
                <a:gd name="connsiteX2" fmla="*/ 637227 w 2518921"/>
                <a:gd name="connsiteY2" fmla="*/ 2350244 h 2515173"/>
                <a:gd name="connsiteX3" fmla="*/ 697202 w 2518921"/>
                <a:gd name="connsiteY3" fmla="*/ 2249037 h 2515173"/>
                <a:gd name="connsiteX4" fmla="*/ 1259461 w 2518921"/>
                <a:gd name="connsiteY4" fmla="*/ 2395225 h 2515173"/>
                <a:gd name="connsiteX5" fmla="*/ 1259461 w 2518921"/>
                <a:gd name="connsiteY5" fmla="*/ 2511425 h 2515173"/>
                <a:gd name="connsiteX6" fmla="*/ 1593068 w 2518921"/>
                <a:gd name="connsiteY6" fmla="*/ 2470193 h 2515173"/>
                <a:gd name="connsiteX7" fmla="*/ 1563081 w 2518921"/>
                <a:gd name="connsiteY7" fmla="*/ 2357741 h 2515173"/>
                <a:gd name="connsiteX8" fmla="*/ 2065366 w 2518921"/>
                <a:gd name="connsiteY8" fmla="*/ 2065366 h 2515173"/>
                <a:gd name="connsiteX9" fmla="*/ 2147831 w 2518921"/>
                <a:gd name="connsiteY9" fmla="*/ 2147831 h 2515173"/>
                <a:gd name="connsiteX10" fmla="*/ 1593068 w 2518921"/>
                <a:gd name="connsiteY10" fmla="*/ 2470193 h 2515173"/>
                <a:gd name="connsiteX11" fmla="*/ 371091 w 2518921"/>
                <a:gd name="connsiteY11" fmla="*/ 2147831 h 2515173"/>
                <a:gd name="connsiteX12" fmla="*/ 44981 w 2518921"/>
                <a:gd name="connsiteY12" fmla="*/ 1593068 h 2515173"/>
                <a:gd name="connsiteX13" fmla="*/ 157433 w 2518921"/>
                <a:gd name="connsiteY13" fmla="*/ 1563081 h 2515173"/>
                <a:gd name="connsiteX14" fmla="*/ 449807 w 2518921"/>
                <a:gd name="connsiteY14" fmla="*/ 2065366 h 2515173"/>
                <a:gd name="connsiteX15" fmla="*/ 367343 w 2518921"/>
                <a:gd name="connsiteY15" fmla="*/ 2147831 h 2515173"/>
                <a:gd name="connsiteX16" fmla="*/ 2353992 w 2518921"/>
                <a:gd name="connsiteY16" fmla="*/ 1877946 h 2515173"/>
                <a:gd name="connsiteX17" fmla="*/ 2252786 w 2518921"/>
                <a:gd name="connsiteY17" fmla="*/ 1817972 h 2515173"/>
                <a:gd name="connsiteX18" fmla="*/ 2402722 w 2518921"/>
                <a:gd name="connsiteY18" fmla="*/ 1255713 h 2515173"/>
                <a:gd name="connsiteX19" fmla="*/ 2402722 w 2518921"/>
                <a:gd name="connsiteY19" fmla="*/ 1255713 h 2515173"/>
                <a:gd name="connsiteX20" fmla="*/ 2518922 w 2518921"/>
                <a:gd name="connsiteY20" fmla="*/ 1251964 h 2515173"/>
                <a:gd name="connsiteX21" fmla="*/ 2518922 w 2518921"/>
                <a:gd name="connsiteY21" fmla="*/ 1251964 h 2515173"/>
                <a:gd name="connsiteX22" fmla="*/ 2353992 w 2518921"/>
                <a:gd name="connsiteY22" fmla="*/ 1877946 h 2515173"/>
                <a:gd name="connsiteX23" fmla="*/ 0 w 2518921"/>
                <a:gd name="connsiteY23" fmla="*/ 1259461 h 2515173"/>
                <a:gd name="connsiteX24" fmla="*/ 0 w 2518921"/>
                <a:gd name="connsiteY24" fmla="*/ 1259461 h 2515173"/>
                <a:gd name="connsiteX25" fmla="*/ 161181 w 2518921"/>
                <a:gd name="connsiteY25" fmla="*/ 637227 h 2515173"/>
                <a:gd name="connsiteX26" fmla="*/ 262388 w 2518921"/>
                <a:gd name="connsiteY26" fmla="*/ 697202 h 2515173"/>
                <a:gd name="connsiteX27" fmla="*/ 116200 w 2518921"/>
                <a:gd name="connsiteY27" fmla="*/ 1259461 h 2515173"/>
                <a:gd name="connsiteX28" fmla="*/ 0 w 2518921"/>
                <a:gd name="connsiteY28" fmla="*/ 1259461 h 2515173"/>
                <a:gd name="connsiteX29" fmla="*/ 2357741 w 2518921"/>
                <a:gd name="connsiteY29" fmla="*/ 948344 h 2515173"/>
                <a:gd name="connsiteX30" fmla="*/ 2061618 w 2518921"/>
                <a:gd name="connsiteY30" fmla="*/ 446059 h 2515173"/>
                <a:gd name="connsiteX31" fmla="*/ 2144082 w 2518921"/>
                <a:gd name="connsiteY31" fmla="*/ 363594 h 2515173"/>
                <a:gd name="connsiteX32" fmla="*/ 2470193 w 2518921"/>
                <a:gd name="connsiteY32" fmla="*/ 918357 h 2515173"/>
                <a:gd name="connsiteX33" fmla="*/ 2357741 w 2518921"/>
                <a:gd name="connsiteY33" fmla="*/ 948344 h 2515173"/>
                <a:gd name="connsiteX34" fmla="*/ 449807 w 2518921"/>
                <a:gd name="connsiteY34" fmla="*/ 453556 h 2515173"/>
                <a:gd name="connsiteX35" fmla="*/ 367343 w 2518921"/>
                <a:gd name="connsiteY35" fmla="*/ 371091 h 2515173"/>
                <a:gd name="connsiteX36" fmla="*/ 922105 w 2518921"/>
                <a:gd name="connsiteY36" fmla="*/ 44981 h 2515173"/>
                <a:gd name="connsiteX37" fmla="*/ 952092 w 2518921"/>
                <a:gd name="connsiteY37" fmla="*/ 157433 h 2515173"/>
                <a:gd name="connsiteX38" fmla="*/ 449807 w 2518921"/>
                <a:gd name="connsiteY38" fmla="*/ 453556 h 2515173"/>
                <a:gd name="connsiteX39" fmla="*/ 1817972 w 2518921"/>
                <a:gd name="connsiteY39" fmla="*/ 266136 h 2515173"/>
                <a:gd name="connsiteX40" fmla="*/ 1259461 w 2518921"/>
                <a:gd name="connsiteY40" fmla="*/ 119949 h 2515173"/>
                <a:gd name="connsiteX41" fmla="*/ 1259461 w 2518921"/>
                <a:gd name="connsiteY41" fmla="*/ 119949 h 2515173"/>
                <a:gd name="connsiteX42" fmla="*/ 1259461 w 2518921"/>
                <a:gd name="connsiteY42" fmla="*/ 0 h 2515173"/>
                <a:gd name="connsiteX43" fmla="*/ 1259461 w 2518921"/>
                <a:gd name="connsiteY43" fmla="*/ 0 h 2515173"/>
                <a:gd name="connsiteX44" fmla="*/ 1877946 w 2518921"/>
                <a:gd name="connsiteY44" fmla="*/ 161181 h 2515173"/>
                <a:gd name="connsiteX45" fmla="*/ 1821720 w 2518921"/>
                <a:gd name="connsiteY45" fmla="*/ 262388 h 251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518921" h="2515173">
                  <a:moveTo>
                    <a:pt x="1259461" y="2515173"/>
                  </a:moveTo>
                  <a:lnTo>
                    <a:pt x="1259461" y="2515173"/>
                  </a:lnTo>
                  <a:cubicBezTo>
                    <a:pt x="1042054" y="2515173"/>
                    <a:pt x="828395" y="2458948"/>
                    <a:pt x="637227" y="2350244"/>
                  </a:cubicBezTo>
                  <a:lnTo>
                    <a:pt x="697202" y="2249037"/>
                  </a:lnTo>
                  <a:cubicBezTo>
                    <a:pt x="865879" y="2346496"/>
                    <a:pt x="1060796" y="2395225"/>
                    <a:pt x="1259461" y="2395225"/>
                  </a:cubicBezTo>
                  <a:lnTo>
                    <a:pt x="1259461" y="2511425"/>
                  </a:lnTo>
                  <a:close/>
                  <a:moveTo>
                    <a:pt x="1593068" y="2470193"/>
                  </a:moveTo>
                  <a:lnTo>
                    <a:pt x="1563081" y="2357741"/>
                  </a:lnTo>
                  <a:cubicBezTo>
                    <a:pt x="1754249" y="2305263"/>
                    <a:pt x="1926675" y="2204057"/>
                    <a:pt x="2065366" y="2065366"/>
                  </a:cubicBezTo>
                  <a:lnTo>
                    <a:pt x="2147831" y="2147831"/>
                  </a:lnTo>
                  <a:cubicBezTo>
                    <a:pt x="1994147" y="2301515"/>
                    <a:pt x="1802978" y="2413967"/>
                    <a:pt x="1593068" y="2470193"/>
                  </a:cubicBezTo>
                  <a:close/>
                  <a:moveTo>
                    <a:pt x="371091" y="2147831"/>
                  </a:moveTo>
                  <a:cubicBezTo>
                    <a:pt x="217407" y="1994147"/>
                    <a:pt x="104955" y="1802978"/>
                    <a:pt x="44981" y="1593068"/>
                  </a:cubicBezTo>
                  <a:lnTo>
                    <a:pt x="157433" y="1563081"/>
                  </a:lnTo>
                  <a:cubicBezTo>
                    <a:pt x="209910" y="1754249"/>
                    <a:pt x="311117" y="1926675"/>
                    <a:pt x="449807" y="2065366"/>
                  </a:cubicBezTo>
                  <a:lnTo>
                    <a:pt x="367343" y="2147831"/>
                  </a:lnTo>
                  <a:close/>
                  <a:moveTo>
                    <a:pt x="2353992" y="1877946"/>
                  </a:moveTo>
                  <a:lnTo>
                    <a:pt x="2252786" y="1817972"/>
                  </a:lnTo>
                  <a:cubicBezTo>
                    <a:pt x="2350244" y="1645546"/>
                    <a:pt x="2402722" y="1454377"/>
                    <a:pt x="2402722" y="1255713"/>
                  </a:cubicBezTo>
                  <a:lnTo>
                    <a:pt x="2402722" y="1255713"/>
                  </a:lnTo>
                  <a:cubicBezTo>
                    <a:pt x="2402722" y="1251964"/>
                    <a:pt x="2518922" y="1251964"/>
                    <a:pt x="2518922" y="1251964"/>
                  </a:cubicBezTo>
                  <a:lnTo>
                    <a:pt x="2518922" y="1251964"/>
                  </a:lnTo>
                  <a:cubicBezTo>
                    <a:pt x="2518922" y="1473119"/>
                    <a:pt x="2462696" y="1690526"/>
                    <a:pt x="2353992" y="1877946"/>
                  </a:cubicBezTo>
                  <a:close/>
                  <a:moveTo>
                    <a:pt x="0" y="1259461"/>
                  </a:moveTo>
                  <a:lnTo>
                    <a:pt x="0" y="1259461"/>
                  </a:lnTo>
                  <a:cubicBezTo>
                    <a:pt x="0" y="1038306"/>
                    <a:pt x="56226" y="824647"/>
                    <a:pt x="161181" y="637227"/>
                  </a:cubicBezTo>
                  <a:lnTo>
                    <a:pt x="262388" y="697202"/>
                  </a:lnTo>
                  <a:cubicBezTo>
                    <a:pt x="164929" y="865879"/>
                    <a:pt x="116200" y="1060796"/>
                    <a:pt x="116200" y="1259461"/>
                  </a:cubicBezTo>
                  <a:lnTo>
                    <a:pt x="0" y="1259461"/>
                  </a:lnTo>
                  <a:close/>
                  <a:moveTo>
                    <a:pt x="2357741" y="948344"/>
                  </a:moveTo>
                  <a:cubicBezTo>
                    <a:pt x="2305263" y="760924"/>
                    <a:pt x="2204057" y="584750"/>
                    <a:pt x="2061618" y="446059"/>
                  </a:cubicBezTo>
                  <a:lnTo>
                    <a:pt x="2144082" y="363594"/>
                  </a:lnTo>
                  <a:cubicBezTo>
                    <a:pt x="2297767" y="517279"/>
                    <a:pt x="2410219" y="708447"/>
                    <a:pt x="2470193" y="918357"/>
                  </a:cubicBezTo>
                  <a:lnTo>
                    <a:pt x="2357741" y="948344"/>
                  </a:lnTo>
                  <a:close/>
                  <a:moveTo>
                    <a:pt x="449807" y="453556"/>
                  </a:moveTo>
                  <a:lnTo>
                    <a:pt x="367343" y="371091"/>
                  </a:lnTo>
                  <a:cubicBezTo>
                    <a:pt x="521027" y="217407"/>
                    <a:pt x="712195" y="104955"/>
                    <a:pt x="922105" y="44981"/>
                  </a:cubicBezTo>
                  <a:lnTo>
                    <a:pt x="952092" y="157433"/>
                  </a:lnTo>
                  <a:cubicBezTo>
                    <a:pt x="760924" y="209910"/>
                    <a:pt x="588498" y="311117"/>
                    <a:pt x="449807" y="453556"/>
                  </a:cubicBezTo>
                  <a:close/>
                  <a:moveTo>
                    <a:pt x="1817972" y="266136"/>
                  </a:moveTo>
                  <a:cubicBezTo>
                    <a:pt x="1649294" y="168678"/>
                    <a:pt x="1454377" y="119949"/>
                    <a:pt x="1259461" y="119949"/>
                  </a:cubicBezTo>
                  <a:lnTo>
                    <a:pt x="1259461" y="119949"/>
                  </a:lnTo>
                  <a:lnTo>
                    <a:pt x="1259461" y="0"/>
                  </a:lnTo>
                  <a:lnTo>
                    <a:pt x="1259461" y="0"/>
                  </a:lnTo>
                  <a:cubicBezTo>
                    <a:pt x="1476868" y="0"/>
                    <a:pt x="1690526" y="56226"/>
                    <a:pt x="1877946" y="161181"/>
                  </a:cubicBezTo>
                  <a:lnTo>
                    <a:pt x="1821720" y="26238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29">
              <a:extLst>
                <a:ext uri="{FF2B5EF4-FFF2-40B4-BE49-F238E27FC236}">
                  <a16:creationId xmlns:a16="http://schemas.microsoft.com/office/drawing/2014/main" id="{E28FDE79-C37F-36E2-9FA2-8C2AE82F2BB1}"/>
                </a:ext>
              </a:extLst>
            </p:cNvPr>
            <p:cNvSpPr/>
            <p:nvPr/>
          </p:nvSpPr>
          <p:spPr>
            <a:xfrm>
              <a:off x="293530" y="498991"/>
              <a:ext cx="2345310" cy="1684666"/>
            </a:xfrm>
            <a:custGeom>
              <a:avLst/>
              <a:gdLst>
                <a:gd name="connsiteX0" fmla="*/ 976857 w 1206143"/>
                <a:gd name="connsiteY0" fmla="*/ 46573 h 866390"/>
                <a:gd name="connsiteX1" fmla="*/ 991187 w 1206143"/>
                <a:gd name="connsiteY1" fmla="*/ 46573 h 866390"/>
                <a:gd name="connsiteX2" fmla="*/ 991187 w 1206143"/>
                <a:gd name="connsiteY2" fmla="*/ 820415 h 866390"/>
                <a:gd name="connsiteX3" fmla="*/ 984022 w 1206143"/>
                <a:gd name="connsiteY3" fmla="*/ 822803 h 866390"/>
                <a:gd name="connsiteX4" fmla="*/ 976857 w 1206143"/>
                <a:gd name="connsiteY4" fmla="*/ 820415 h 866390"/>
                <a:gd name="connsiteX5" fmla="*/ 976857 w 1206143"/>
                <a:gd name="connsiteY5" fmla="*/ 806084 h 866390"/>
                <a:gd name="connsiteX6" fmla="*/ 976857 w 1206143"/>
                <a:gd name="connsiteY6" fmla="*/ 60903 h 866390"/>
                <a:gd name="connsiteX7" fmla="*/ 976857 w 1206143"/>
                <a:gd name="connsiteY7" fmla="*/ 46573 h 866390"/>
                <a:gd name="connsiteX8" fmla="*/ 217345 w 1206143"/>
                <a:gd name="connsiteY8" fmla="*/ 46573 h 866390"/>
                <a:gd name="connsiteX9" fmla="*/ 231676 w 1206143"/>
                <a:gd name="connsiteY9" fmla="*/ 46573 h 866390"/>
                <a:gd name="connsiteX10" fmla="*/ 231676 w 1206143"/>
                <a:gd name="connsiteY10" fmla="*/ 60903 h 866390"/>
                <a:gd name="connsiteX11" fmla="*/ 231676 w 1206143"/>
                <a:gd name="connsiteY11" fmla="*/ 806084 h 866390"/>
                <a:gd name="connsiteX12" fmla="*/ 231676 w 1206143"/>
                <a:gd name="connsiteY12" fmla="*/ 820415 h 866390"/>
                <a:gd name="connsiteX13" fmla="*/ 224511 w 1206143"/>
                <a:gd name="connsiteY13" fmla="*/ 822803 h 866390"/>
                <a:gd name="connsiteX14" fmla="*/ 217345 w 1206143"/>
                <a:gd name="connsiteY14" fmla="*/ 820415 h 866390"/>
                <a:gd name="connsiteX15" fmla="*/ 217345 w 1206143"/>
                <a:gd name="connsiteY15" fmla="*/ 46573 h 866390"/>
                <a:gd name="connsiteX16" fmla="*/ 176742 w 1206143"/>
                <a:gd name="connsiteY16" fmla="*/ 8358 h 866390"/>
                <a:gd name="connsiteX17" fmla="*/ 191073 w 1206143"/>
                <a:gd name="connsiteY17" fmla="*/ 8358 h 866390"/>
                <a:gd name="connsiteX18" fmla="*/ 191073 w 1206143"/>
                <a:gd name="connsiteY18" fmla="*/ 22688 h 866390"/>
                <a:gd name="connsiteX19" fmla="*/ 21496 w 1206143"/>
                <a:gd name="connsiteY19" fmla="*/ 435881 h 866390"/>
                <a:gd name="connsiteX20" fmla="*/ 191073 w 1206143"/>
                <a:gd name="connsiteY20" fmla="*/ 849075 h 866390"/>
                <a:gd name="connsiteX21" fmla="*/ 191073 w 1206143"/>
                <a:gd name="connsiteY21" fmla="*/ 863405 h 866390"/>
                <a:gd name="connsiteX22" fmla="*/ 183907 w 1206143"/>
                <a:gd name="connsiteY22" fmla="*/ 865794 h 866390"/>
                <a:gd name="connsiteX23" fmla="*/ 183907 w 1206143"/>
                <a:gd name="connsiteY23" fmla="*/ 861017 h 866390"/>
                <a:gd name="connsiteX24" fmla="*/ 176742 w 1206143"/>
                <a:gd name="connsiteY24" fmla="*/ 858629 h 866390"/>
                <a:gd name="connsiteX25" fmla="*/ 0 w 1206143"/>
                <a:gd name="connsiteY25" fmla="*/ 433493 h 866390"/>
                <a:gd name="connsiteX26" fmla="*/ 176742 w 1206143"/>
                <a:gd name="connsiteY26" fmla="*/ 8358 h 866390"/>
                <a:gd name="connsiteX27" fmla="*/ 1015071 w 1206143"/>
                <a:gd name="connsiteY27" fmla="*/ 3582 h 866390"/>
                <a:gd name="connsiteX28" fmla="*/ 1029401 w 1206143"/>
                <a:gd name="connsiteY28" fmla="*/ 3582 h 866390"/>
                <a:gd name="connsiteX29" fmla="*/ 1206143 w 1206143"/>
                <a:gd name="connsiteY29" fmla="*/ 428717 h 866390"/>
                <a:gd name="connsiteX30" fmla="*/ 1029401 w 1206143"/>
                <a:gd name="connsiteY30" fmla="*/ 853852 h 866390"/>
                <a:gd name="connsiteX31" fmla="*/ 1022236 w 1206143"/>
                <a:gd name="connsiteY31" fmla="*/ 856241 h 866390"/>
                <a:gd name="connsiteX32" fmla="*/ 1022236 w 1206143"/>
                <a:gd name="connsiteY32" fmla="*/ 861018 h 866390"/>
                <a:gd name="connsiteX33" fmla="*/ 1015071 w 1206143"/>
                <a:gd name="connsiteY33" fmla="*/ 858629 h 866390"/>
                <a:gd name="connsiteX34" fmla="*/ 1015071 w 1206143"/>
                <a:gd name="connsiteY34" fmla="*/ 844299 h 866390"/>
                <a:gd name="connsiteX35" fmla="*/ 1184648 w 1206143"/>
                <a:gd name="connsiteY35" fmla="*/ 431105 h 866390"/>
                <a:gd name="connsiteX36" fmla="*/ 1015071 w 1206143"/>
                <a:gd name="connsiteY36" fmla="*/ 17912 h 866390"/>
                <a:gd name="connsiteX37" fmla="*/ 1015071 w 1206143"/>
                <a:gd name="connsiteY37" fmla="*/ 3582 h 86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06143" h="866390">
                  <a:moveTo>
                    <a:pt x="976857" y="46573"/>
                  </a:moveTo>
                  <a:cubicBezTo>
                    <a:pt x="981633" y="41796"/>
                    <a:pt x="986410" y="41796"/>
                    <a:pt x="991187" y="46573"/>
                  </a:cubicBezTo>
                  <a:cubicBezTo>
                    <a:pt x="1203755" y="259141"/>
                    <a:pt x="1203755" y="607847"/>
                    <a:pt x="991187" y="820415"/>
                  </a:cubicBezTo>
                  <a:cubicBezTo>
                    <a:pt x="991187" y="820415"/>
                    <a:pt x="986410" y="822803"/>
                    <a:pt x="984022" y="822803"/>
                  </a:cubicBezTo>
                  <a:cubicBezTo>
                    <a:pt x="981633" y="822803"/>
                    <a:pt x="979245" y="822803"/>
                    <a:pt x="976857" y="820415"/>
                  </a:cubicBezTo>
                  <a:cubicBezTo>
                    <a:pt x="972080" y="815638"/>
                    <a:pt x="972080" y="810861"/>
                    <a:pt x="976857" y="806084"/>
                  </a:cubicBezTo>
                  <a:cubicBezTo>
                    <a:pt x="1182260" y="600682"/>
                    <a:pt x="1182260" y="266306"/>
                    <a:pt x="976857" y="60903"/>
                  </a:cubicBezTo>
                  <a:cubicBezTo>
                    <a:pt x="972080" y="56126"/>
                    <a:pt x="972080" y="51349"/>
                    <a:pt x="976857" y="46573"/>
                  </a:cubicBezTo>
                  <a:close/>
                  <a:moveTo>
                    <a:pt x="217345" y="46573"/>
                  </a:moveTo>
                  <a:cubicBezTo>
                    <a:pt x="222122" y="41796"/>
                    <a:pt x="226899" y="41796"/>
                    <a:pt x="231676" y="46573"/>
                  </a:cubicBezTo>
                  <a:cubicBezTo>
                    <a:pt x="236453" y="51349"/>
                    <a:pt x="236453" y="56126"/>
                    <a:pt x="231676" y="60903"/>
                  </a:cubicBezTo>
                  <a:cubicBezTo>
                    <a:pt x="26273" y="266306"/>
                    <a:pt x="26273" y="600682"/>
                    <a:pt x="231676" y="806084"/>
                  </a:cubicBezTo>
                  <a:cubicBezTo>
                    <a:pt x="236453" y="810861"/>
                    <a:pt x="236453" y="815638"/>
                    <a:pt x="231676" y="820415"/>
                  </a:cubicBezTo>
                  <a:cubicBezTo>
                    <a:pt x="226899" y="825192"/>
                    <a:pt x="226899" y="822803"/>
                    <a:pt x="224511" y="822803"/>
                  </a:cubicBezTo>
                  <a:cubicBezTo>
                    <a:pt x="222122" y="822803"/>
                    <a:pt x="219734" y="822803"/>
                    <a:pt x="217345" y="820415"/>
                  </a:cubicBezTo>
                  <a:cubicBezTo>
                    <a:pt x="4777" y="607847"/>
                    <a:pt x="4777" y="259140"/>
                    <a:pt x="217345" y="46573"/>
                  </a:cubicBezTo>
                  <a:close/>
                  <a:moveTo>
                    <a:pt x="176742" y="8358"/>
                  </a:moveTo>
                  <a:cubicBezTo>
                    <a:pt x="181519" y="3581"/>
                    <a:pt x="186296" y="3581"/>
                    <a:pt x="191073" y="8358"/>
                  </a:cubicBezTo>
                  <a:cubicBezTo>
                    <a:pt x="195849" y="13134"/>
                    <a:pt x="195849" y="17911"/>
                    <a:pt x="191073" y="22688"/>
                  </a:cubicBezTo>
                  <a:cubicBezTo>
                    <a:pt x="81206" y="132554"/>
                    <a:pt x="21496" y="278247"/>
                    <a:pt x="21496" y="435881"/>
                  </a:cubicBezTo>
                  <a:cubicBezTo>
                    <a:pt x="21496" y="593515"/>
                    <a:pt x="81206" y="736820"/>
                    <a:pt x="191073" y="849075"/>
                  </a:cubicBezTo>
                  <a:cubicBezTo>
                    <a:pt x="195849" y="853852"/>
                    <a:pt x="195849" y="858629"/>
                    <a:pt x="191073" y="863405"/>
                  </a:cubicBezTo>
                  <a:cubicBezTo>
                    <a:pt x="186296" y="868182"/>
                    <a:pt x="186296" y="865794"/>
                    <a:pt x="183907" y="865794"/>
                  </a:cubicBezTo>
                  <a:lnTo>
                    <a:pt x="183907" y="861017"/>
                  </a:lnTo>
                  <a:cubicBezTo>
                    <a:pt x="181519" y="861017"/>
                    <a:pt x="179131" y="861017"/>
                    <a:pt x="176742" y="858629"/>
                  </a:cubicBezTo>
                  <a:cubicBezTo>
                    <a:pt x="62099" y="743985"/>
                    <a:pt x="0" y="593515"/>
                    <a:pt x="0" y="433493"/>
                  </a:cubicBezTo>
                  <a:cubicBezTo>
                    <a:pt x="0" y="273470"/>
                    <a:pt x="62099" y="120612"/>
                    <a:pt x="176742" y="8358"/>
                  </a:cubicBezTo>
                  <a:close/>
                  <a:moveTo>
                    <a:pt x="1015071" y="3582"/>
                  </a:moveTo>
                  <a:cubicBezTo>
                    <a:pt x="1019847" y="-1195"/>
                    <a:pt x="1024624" y="-1195"/>
                    <a:pt x="1029401" y="3582"/>
                  </a:cubicBezTo>
                  <a:cubicBezTo>
                    <a:pt x="1144045" y="118225"/>
                    <a:pt x="1206143" y="268694"/>
                    <a:pt x="1206143" y="428717"/>
                  </a:cubicBezTo>
                  <a:cubicBezTo>
                    <a:pt x="1206143" y="588739"/>
                    <a:pt x="1144045" y="741598"/>
                    <a:pt x="1029401" y="853852"/>
                  </a:cubicBezTo>
                  <a:cubicBezTo>
                    <a:pt x="1029401" y="853852"/>
                    <a:pt x="1024624" y="856241"/>
                    <a:pt x="1022236" y="856241"/>
                  </a:cubicBezTo>
                  <a:lnTo>
                    <a:pt x="1022236" y="861018"/>
                  </a:lnTo>
                  <a:cubicBezTo>
                    <a:pt x="1019847" y="861018"/>
                    <a:pt x="1017459" y="861018"/>
                    <a:pt x="1015071" y="858629"/>
                  </a:cubicBezTo>
                  <a:cubicBezTo>
                    <a:pt x="1010294" y="853852"/>
                    <a:pt x="1010294" y="849076"/>
                    <a:pt x="1015071" y="844299"/>
                  </a:cubicBezTo>
                  <a:cubicBezTo>
                    <a:pt x="1124938" y="734432"/>
                    <a:pt x="1184648" y="588739"/>
                    <a:pt x="1184648" y="431105"/>
                  </a:cubicBezTo>
                  <a:cubicBezTo>
                    <a:pt x="1184648" y="273471"/>
                    <a:pt x="1124938" y="130167"/>
                    <a:pt x="1015071" y="17912"/>
                  </a:cubicBezTo>
                  <a:cubicBezTo>
                    <a:pt x="1010294" y="13135"/>
                    <a:pt x="1010294" y="8358"/>
                    <a:pt x="1015071" y="35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3F3BBC87-2556-847B-69E3-011046F79B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"/>
          <a:stretch/>
        </p:blipFill>
        <p:spPr>
          <a:xfrm>
            <a:off x="0" y="2575"/>
            <a:ext cx="3792354" cy="6852850"/>
          </a:xfrm>
        </p:spPr>
      </p:pic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2452FAB-C44C-D249-94D0-9B1C9C41D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1650" y="2165350"/>
            <a:ext cx="7396163" cy="2260619"/>
          </a:xfrm>
        </p:spPr>
        <p:txBody>
          <a:bodyPr>
            <a:spAutoFit/>
          </a:bodyPr>
          <a:lstStyle/>
          <a:p>
            <a:endParaRPr lang="de-DE"/>
          </a:p>
          <a:p>
            <a:r>
              <a:rPr lang="de-DE"/>
              <a:t>Veraltete TK-Anlage, die nicht erweiterbar ist</a:t>
            </a:r>
          </a:p>
          <a:p>
            <a:r>
              <a:rPr lang="de-DE"/>
              <a:t>Fehlende Skalierbarkeit: neue Mitarbeiter oder Standorte müssen schnell eingebunden werden</a:t>
            </a:r>
          </a:p>
          <a:p>
            <a:r>
              <a:rPr lang="de-DE" sz="1600"/>
              <a:t>Häufige Betriebsstörungen, zu viele interne Tickets</a:t>
            </a:r>
            <a:endParaRPr lang="de-DE"/>
          </a:p>
          <a:p>
            <a:r>
              <a:rPr lang="de-DE"/>
              <a:t>Schaffung neuer Ressourcen durch Anreicherung der bestehenden Business Software mit praktischen Telefonie-/UCC-Funktionen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0AAE2DC7-F988-AF74-4A62-BFCC091F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649" y="981075"/>
            <a:ext cx="5492751" cy="409298"/>
          </a:xfrm>
        </p:spPr>
        <p:txBody>
          <a:bodyPr wrap="none">
            <a:noAutofit/>
          </a:bodyPr>
          <a:lstStyle/>
          <a:p>
            <a:r>
              <a:rPr lang="de-DE"/>
              <a:t>Die Herausforderung:</a:t>
            </a:r>
            <a:br>
              <a:rPr lang="de-DE"/>
            </a:br>
            <a:r>
              <a:rPr lang="de-DE"/>
              <a:t>Zusammenarbeit vereinfachen,</a:t>
            </a:r>
            <a:br>
              <a:rPr lang="de-DE"/>
            </a:br>
            <a:r>
              <a:rPr lang="de-DE"/>
              <a:t>Workflow optimieren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C7364A76-E89A-3942-7CB5-E6E387B7F677}"/>
              </a:ext>
            </a:extLst>
          </p:cNvPr>
          <p:cNvSpPr txBox="1">
            <a:spLocks/>
          </p:cNvSpPr>
          <p:nvPr/>
        </p:nvSpPr>
        <p:spPr>
          <a:xfrm>
            <a:off x="13835339" y="2891983"/>
            <a:ext cx="65" cy="369332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de-DE" sz="2400" b="1"/>
          </a:p>
        </p:txBody>
      </p:sp>
      <p:grpSp>
        <p:nvGrpSpPr>
          <p:cNvPr id="1056" name="Gruppieren 1055">
            <a:extLst>
              <a:ext uri="{FF2B5EF4-FFF2-40B4-BE49-F238E27FC236}">
                <a16:creationId xmlns:a16="http://schemas.microsoft.com/office/drawing/2014/main" id="{73ACA57B-DC58-9E33-44E0-B6275DABE3D9}"/>
              </a:ext>
            </a:extLst>
          </p:cNvPr>
          <p:cNvGrpSpPr/>
          <p:nvPr/>
        </p:nvGrpSpPr>
        <p:grpSpPr>
          <a:xfrm>
            <a:off x="494744" y="4007755"/>
            <a:ext cx="2810506" cy="1186571"/>
            <a:chOff x="591185" y="3711422"/>
            <a:chExt cx="2810506" cy="1186571"/>
          </a:xfrm>
        </p:grpSpPr>
        <p:sp>
          <p:nvSpPr>
            <p:cNvPr id="1053" name="Textfeld 1052">
              <a:extLst>
                <a:ext uri="{FF2B5EF4-FFF2-40B4-BE49-F238E27FC236}">
                  <a16:creationId xmlns:a16="http://schemas.microsoft.com/office/drawing/2014/main" id="{39FEABC3-143C-E2A3-0938-BA962C90CF9A}"/>
                </a:ext>
              </a:extLst>
            </p:cNvPr>
            <p:cNvSpPr txBox="1"/>
            <p:nvPr/>
          </p:nvSpPr>
          <p:spPr>
            <a:xfrm>
              <a:off x="591185" y="3711422"/>
              <a:ext cx="1395546" cy="346931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none" lIns="108000" tIns="18000" rIns="108000" bIns="36000" rtlCol="0" anchor="ctr" anchorCtr="0">
              <a:spAutoFit/>
            </a:bodyPr>
            <a:lstStyle>
              <a:defPPr>
                <a:defRPr lang="x-none"/>
              </a:defPPr>
              <a:lvl1pPr>
                <a:lnSpc>
                  <a:spcPct val="115000"/>
                </a:lnSpc>
                <a:spcBef>
                  <a:spcPts val="500"/>
                </a:spcBef>
                <a:buClr>
                  <a:schemeClr val="tx2"/>
                </a:buClr>
                <a:defRPr sz="1500"/>
              </a:lvl1pPr>
            </a:lstStyle>
            <a:p>
              <a:r>
                <a:rPr lang="de-DE" sz="1600"/>
                <a:t>Julius Meyer</a:t>
              </a:r>
            </a:p>
          </p:txBody>
        </p:sp>
        <p:sp>
          <p:nvSpPr>
            <p:cNvPr id="1054" name="Textfeld 1053">
              <a:extLst>
                <a:ext uri="{FF2B5EF4-FFF2-40B4-BE49-F238E27FC236}">
                  <a16:creationId xmlns:a16="http://schemas.microsoft.com/office/drawing/2014/main" id="{6FCCBD1C-626A-F62E-1EB9-F348CC4A6FCD}"/>
                </a:ext>
              </a:extLst>
            </p:cNvPr>
            <p:cNvSpPr txBox="1"/>
            <p:nvPr/>
          </p:nvSpPr>
          <p:spPr>
            <a:xfrm>
              <a:off x="1454785" y="4131242"/>
              <a:ext cx="1946906" cy="346931"/>
            </a:xfrm>
            <a:prstGeom prst="roundRect">
              <a:avLst/>
            </a:prstGeom>
            <a:solidFill>
              <a:schemeClr val="bg2"/>
            </a:solidFill>
          </p:spPr>
          <p:txBody>
            <a:bodyPr wrap="none" lIns="108000" tIns="18000" rIns="108000" bIns="36000" rtlCol="0" anchor="ctr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500"/>
                </a:spcBef>
                <a:buClr>
                  <a:schemeClr val="tx2"/>
                </a:buClr>
              </a:pPr>
              <a:r>
                <a:rPr lang="de-DE" sz="1600">
                  <a:solidFill>
                    <a:schemeClr val="bg1"/>
                  </a:solidFill>
                </a:rPr>
                <a:t>IT-Verantwortlicher</a:t>
              </a:r>
            </a:p>
          </p:txBody>
        </p:sp>
        <p:sp>
          <p:nvSpPr>
            <p:cNvPr id="1055" name="Textfeld 1054">
              <a:extLst>
                <a:ext uri="{FF2B5EF4-FFF2-40B4-BE49-F238E27FC236}">
                  <a16:creationId xmlns:a16="http://schemas.microsoft.com/office/drawing/2014/main" id="{1A18B7B0-9421-CE1C-782E-E3252303A2D2}"/>
                </a:ext>
              </a:extLst>
            </p:cNvPr>
            <p:cNvSpPr txBox="1"/>
            <p:nvPr/>
          </p:nvSpPr>
          <p:spPr>
            <a:xfrm>
              <a:off x="911424" y="4551062"/>
              <a:ext cx="1722348" cy="346931"/>
            </a:xfrm>
            <a:prstGeom prst="roundRect">
              <a:avLst/>
            </a:prstGeom>
            <a:solidFill>
              <a:schemeClr val="bg2"/>
            </a:solidFill>
          </p:spPr>
          <p:txBody>
            <a:bodyPr wrap="none" lIns="108000" tIns="18000" rIns="108000" bIns="36000" rtlCol="0" anchor="ctr" anchorCtr="0">
              <a:spAutoFit/>
            </a:bodyPr>
            <a:lstStyle/>
            <a:p>
              <a:pPr>
                <a:lnSpc>
                  <a:spcPct val="115000"/>
                </a:lnSpc>
                <a:spcBef>
                  <a:spcPts val="500"/>
                </a:spcBef>
                <a:buClr>
                  <a:schemeClr val="tx2"/>
                </a:buClr>
              </a:pPr>
              <a:r>
                <a:rPr lang="de-DE" sz="1600">
                  <a:solidFill>
                    <a:schemeClr val="bg1"/>
                  </a:solidFill>
                </a:rPr>
                <a:t>im Großkonzern</a:t>
              </a:r>
            </a:p>
          </p:txBody>
        </p:sp>
      </p:grp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A5A823E-8B68-B79E-6A71-90527C05F16D}"/>
              </a:ext>
            </a:extLst>
          </p:cNvPr>
          <p:cNvSpPr txBox="1">
            <a:spLocks/>
          </p:cNvSpPr>
          <p:nvPr/>
        </p:nvSpPr>
        <p:spPr>
          <a:xfrm>
            <a:off x="4311649" y="4799645"/>
            <a:ext cx="7395918" cy="87863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700" b="1" spc="10" baseline="0">
                <a:solidFill>
                  <a:srgbClr val="9614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de-DE">
                <a:solidFill>
                  <a:schemeClr val="tx2"/>
                </a:solidFill>
              </a:rPr>
              <a:t>Gehen Sie deshalb mit Plusnet Centraflex</a:t>
            </a:r>
            <a:br>
              <a:rPr lang="de-DE">
                <a:solidFill>
                  <a:schemeClr val="tx2"/>
                </a:solidFill>
              </a:rPr>
            </a:br>
            <a:r>
              <a:rPr lang="de-DE">
                <a:solidFill>
                  <a:schemeClr val="tx2"/>
                </a:solidFill>
              </a:rPr>
              <a:t>auf die Mission: Flow </a:t>
            </a:r>
          </a:p>
        </p:txBody>
      </p:sp>
    </p:spTree>
    <p:extLst>
      <p:ext uri="{BB962C8B-B14F-4D97-AF65-F5344CB8AC3E}">
        <p14:creationId xmlns:p14="http://schemas.microsoft.com/office/powerpoint/2010/main" val="32796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1836471-1093-38BE-3DC0-335EDE41FBBE}"/>
              </a:ext>
            </a:extLst>
          </p:cNvPr>
          <p:cNvSpPr/>
          <p:nvPr/>
        </p:nvSpPr>
        <p:spPr>
          <a:xfrm>
            <a:off x="-76200" y="0"/>
            <a:ext cx="51188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D8C75AE-02C6-3446-A43D-AF30FFD354EA}"/>
              </a:ext>
            </a:extLst>
          </p:cNvPr>
          <p:cNvSpPr/>
          <p:nvPr/>
        </p:nvSpPr>
        <p:spPr>
          <a:xfrm>
            <a:off x="5609744" y="1412431"/>
            <a:ext cx="4447070" cy="1110192"/>
          </a:xfrm>
          <a:prstGeom prst="roundRect">
            <a:avLst>
              <a:gd name="adj" fmla="val 11899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lvl="0">
              <a:lnSpc>
                <a:spcPct val="110000"/>
              </a:lnSpc>
              <a:spcBef>
                <a:spcPts val="3000"/>
              </a:spcBef>
              <a:buClr>
                <a:srgbClr val="FFFFFF"/>
              </a:buClr>
            </a:pPr>
            <a:r>
              <a:rPr lang="de-DE">
                <a:solidFill>
                  <a:srgbClr val="FFFFFF"/>
                </a:solidFill>
              </a:rPr>
              <a:t>Alternative Folie für Erstpräsentation beim Kunden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095BED90-D896-2473-77C9-FE3334185B0F}"/>
              </a:ext>
            </a:extLst>
          </p:cNvPr>
          <p:cNvSpPr/>
          <p:nvPr/>
        </p:nvSpPr>
        <p:spPr>
          <a:xfrm>
            <a:off x="5609744" y="2869990"/>
            <a:ext cx="4447070" cy="1110192"/>
          </a:xfrm>
          <a:prstGeom prst="roundRect">
            <a:avLst>
              <a:gd name="adj" fmla="val 11899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lvl="0">
              <a:lnSpc>
                <a:spcPct val="110000"/>
              </a:lnSpc>
              <a:spcBef>
                <a:spcPts val="3000"/>
              </a:spcBef>
              <a:buClr>
                <a:srgbClr val="FFFFFF"/>
              </a:buClr>
            </a:pPr>
            <a:r>
              <a:rPr lang="de-DE">
                <a:solidFill>
                  <a:srgbClr val="FFFFFF"/>
                </a:solidFill>
              </a:rPr>
              <a:t>Hier bitte die gelernte/recherchierten Herausforderungen des Kunden eintragen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A55168B-F220-84DF-7C57-BD2DA5562D8E}"/>
              </a:ext>
            </a:extLst>
          </p:cNvPr>
          <p:cNvSpPr/>
          <p:nvPr/>
        </p:nvSpPr>
        <p:spPr>
          <a:xfrm>
            <a:off x="5609744" y="4327550"/>
            <a:ext cx="4447070" cy="1110192"/>
          </a:xfrm>
          <a:prstGeom prst="roundRect">
            <a:avLst>
              <a:gd name="adj" fmla="val 11899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lvl="0">
              <a:lnSpc>
                <a:spcPct val="110000"/>
              </a:lnSpc>
              <a:spcBef>
                <a:spcPts val="3000"/>
              </a:spcBef>
              <a:buClr>
                <a:srgbClr val="FFFFFF"/>
              </a:buClr>
            </a:pPr>
            <a:r>
              <a:rPr lang="de-DE">
                <a:solidFill>
                  <a:srgbClr val="FFFFFF"/>
                </a:solidFill>
              </a:rPr>
              <a:t>Platzhalter Text</a:t>
            </a:r>
          </a:p>
        </p:txBody>
      </p:sp>
      <p:sp>
        <p:nvSpPr>
          <p:cNvPr id="10" name="Titel 103">
            <a:extLst>
              <a:ext uri="{FF2B5EF4-FFF2-40B4-BE49-F238E27FC236}">
                <a16:creationId xmlns:a16="http://schemas.microsoft.com/office/drawing/2014/main" id="{7B3BB437-F8C4-ED32-43B0-ABB829E0A17F}"/>
              </a:ext>
            </a:extLst>
          </p:cNvPr>
          <p:cNvSpPr txBox="1">
            <a:spLocks/>
          </p:cNvSpPr>
          <p:nvPr/>
        </p:nvSpPr>
        <p:spPr>
          <a:xfrm>
            <a:off x="486778" y="483424"/>
            <a:ext cx="3140283" cy="7159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Platzhalter für konkreten </a:t>
            </a:r>
            <a:b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Ansprechpartner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2409B8A-BD9D-7366-DFB9-22BFEBCD5EA3}"/>
              </a:ext>
            </a:extLst>
          </p:cNvPr>
          <p:cNvSpPr/>
          <p:nvPr/>
        </p:nvSpPr>
        <p:spPr>
          <a:xfrm>
            <a:off x="3907869" y="-347368"/>
            <a:ext cx="4376263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sz="1600">
                <a:solidFill>
                  <a:sysClr val="windowText" lastClr="000000"/>
                </a:solidFill>
              </a:rPr>
              <a:t>Vom Vertrieb zu individualisieren oder löschen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8320211-2D1F-1906-D53E-A7EC159B9CB9}"/>
              </a:ext>
            </a:extLst>
          </p:cNvPr>
          <p:cNvSpPr/>
          <p:nvPr/>
        </p:nvSpPr>
        <p:spPr>
          <a:xfrm>
            <a:off x="479424" y="2021337"/>
            <a:ext cx="3564000" cy="2807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ysClr val="windowText" lastClr="000000"/>
                </a:solidFill>
              </a:rPr>
              <a:t>Platzhalter Logo</a:t>
            </a:r>
          </a:p>
        </p:txBody>
      </p:sp>
    </p:spTree>
    <p:extLst>
      <p:ext uri="{BB962C8B-B14F-4D97-AF65-F5344CB8AC3E}">
        <p14:creationId xmlns:p14="http://schemas.microsoft.com/office/powerpoint/2010/main" val="36233004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25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C6F0679F-4664-DB96-2E2A-8D1F71FDC1EB}"/>
              </a:ext>
            </a:extLst>
          </p:cNvPr>
          <p:cNvSpPr/>
          <p:nvPr/>
        </p:nvSpPr>
        <p:spPr>
          <a:xfrm>
            <a:off x="0" y="3570973"/>
            <a:ext cx="12192000" cy="3287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0000"/>
              </a:lnSpc>
              <a:spcBef>
                <a:spcPts val="400"/>
              </a:spcBef>
            </a:pPr>
            <a:r>
              <a:rPr lang="de-DE" sz="3200">
                <a:solidFill>
                  <a:schemeClr val="bg1"/>
                </a:solidFill>
              </a:rPr>
              <a:t>Gehen Sie deshalb mit </a:t>
            </a:r>
            <a:r>
              <a:rPr lang="de-DE" sz="3200" err="1">
                <a:solidFill>
                  <a:schemeClr val="bg1"/>
                </a:solidFill>
              </a:rPr>
              <a:t>Plusnet</a:t>
            </a:r>
            <a:r>
              <a:rPr lang="de-DE" sz="3200">
                <a:solidFill>
                  <a:schemeClr val="bg1"/>
                </a:solidFill>
              </a:rPr>
              <a:t> </a:t>
            </a:r>
            <a:r>
              <a:rPr lang="de-DE" sz="3200" err="1">
                <a:solidFill>
                  <a:schemeClr val="bg1"/>
                </a:solidFill>
              </a:rPr>
              <a:t>Centraflex</a:t>
            </a:r>
            <a:r>
              <a:rPr lang="de-DE" sz="3200">
                <a:solidFill>
                  <a:schemeClr val="bg1"/>
                </a:solidFill>
              </a:rPr>
              <a:t> </a:t>
            </a:r>
            <a:br>
              <a:rPr lang="de-DE" sz="3200">
                <a:solidFill>
                  <a:schemeClr val="bg1"/>
                </a:solidFill>
              </a:rPr>
            </a:br>
            <a:r>
              <a:rPr lang="de-DE" sz="3200">
                <a:solidFill>
                  <a:schemeClr val="bg1"/>
                </a:solidFill>
              </a:rPr>
              <a:t>auf die Mission: Flow</a:t>
            </a:r>
            <a:br>
              <a:rPr lang="de-DE" sz="3200">
                <a:solidFill>
                  <a:schemeClr val="bg1"/>
                </a:solidFill>
              </a:rPr>
            </a:b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ABF829B-BD2E-8292-4AC9-C538465443A2}"/>
              </a:ext>
            </a:extLst>
          </p:cNvPr>
          <p:cNvSpPr txBox="1">
            <a:spLocks/>
          </p:cNvSpPr>
          <p:nvPr/>
        </p:nvSpPr>
        <p:spPr>
          <a:xfrm>
            <a:off x="300037" y="4056063"/>
            <a:ext cx="1159192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641B57-B343-1997-DB26-0EA4BF1879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9001" y="4801404"/>
            <a:ext cx="3418572" cy="341857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5A92570-82FB-65DA-F3BE-6682ECCADE87}"/>
              </a:ext>
            </a:extLst>
          </p:cNvPr>
          <p:cNvGrpSpPr/>
          <p:nvPr/>
        </p:nvGrpSpPr>
        <p:grpSpPr>
          <a:xfrm>
            <a:off x="2395536" y="-19054"/>
            <a:ext cx="7400926" cy="2762254"/>
            <a:chOff x="2395536" y="-19053"/>
            <a:chExt cx="7400926" cy="2617820"/>
          </a:xfrm>
        </p:grpSpPr>
        <p:sp>
          <p:nvSpPr>
            <p:cNvPr id="11" name="Titel 16">
              <a:extLst>
                <a:ext uri="{FF2B5EF4-FFF2-40B4-BE49-F238E27FC236}">
                  <a16:creationId xmlns:a16="http://schemas.microsoft.com/office/drawing/2014/main" id="{1FBFA892-5FCF-3396-734B-193E1B9844DF}"/>
                </a:ext>
              </a:extLst>
            </p:cNvPr>
            <p:cNvSpPr txBox="1">
              <a:spLocks/>
            </p:cNvSpPr>
            <p:nvPr/>
          </p:nvSpPr>
          <p:spPr>
            <a:xfrm>
              <a:off x="3557548" y="759896"/>
              <a:ext cx="5064207" cy="96783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lIns="0" tIns="0" rIns="0" bIns="36000" anchor="ctr">
              <a:spAutoFit/>
            </a:bodyPr>
            <a:lstStyle>
              <a:defPPr>
                <a:defRPr lang="de-DE"/>
              </a:defPPr>
              <a:lvl1pPr algn="ctr">
                <a:lnSpc>
                  <a:spcPct val="100000"/>
                </a:lnSpc>
                <a:spcBef>
                  <a:spcPct val="0"/>
                </a:spcBef>
                <a:buNone/>
                <a:defRPr sz="4800" b="1" i="0" baseline="0">
                  <a:solidFill>
                    <a:schemeClr val="bg1"/>
                  </a:solidFill>
                  <a:latin typeface="Stratos" panose="02000000000000000000" pitchFamily="2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de-DE" sz="2400" b="0">
                  <a:solidFill>
                    <a:schemeClr val="tx1"/>
                  </a:solidFill>
                  <a:latin typeface="+mn-lt"/>
                </a:rPr>
                <a:t>Die Herausforderung:</a:t>
              </a:r>
              <a:br>
                <a:rPr lang="de-DE" sz="2400" b="0">
                  <a:solidFill>
                    <a:schemeClr val="tx1"/>
                  </a:solidFill>
                  <a:latin typeface="+mn-lt"/>
                </a:rPr>
              </a:br>
              <a:r>
                <a:rPr lang="de-DE" sz="4000">
                  <a:solidFill>
                    <a:schemeClr val="tx2"/>
                  </a:solidFill>
                  <a:latin typeface="+mn-lt"/>
                </a:rPr>
                <a:t>Workflow optimieren</a:t>
              </a:r>
              <a:endParaRPr lang="de-DE" sz="3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67A7072-B1B5-3766-76FE-23E45927145D}"/>
                </a:ext>
              </a:extLst>
            </p:cNvPr>
            <p:cNvSpPr/>
            <p:nvPr/>
          </p:nvSpPr>
          <p:spPr>
            <a:xfrm rot="10800000">
              <a:off x="2395536" y="-19053"/>
              <a:ext cx="7400926" cy="2617820"/>
            </a:xfrm>
            <a:prstGeom prst="round2SameRect">
              <a:avLst>
                <a:gd name="adj1" fmla="val 9075"/>
                <a:gd name="adj2" fmla="val 0"/>
              </a:avLst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DECA7BAB-A6D4-C40B-286D-780EE64CD79B}"/>
              </a:ext>
            </a:extLst>
          </p:cNvPr>
          <p:cNvSpPr/>
          <p:nvPr/>
        </p:nvSpPr>
        <p:spPr>
          <a:xfrm>
            <a:off x="3907869" y="-338554"/>
            <a:ext cx="4376263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sz="1600">
                <a:solidFill>
                  <a:sysClr val="windowText" lastClr="000000"/>
                </a:solidFill>
              </a:rPr>
              <a:t>Vom Vertrieb zu individualisieren oder löschen</a:t>
            </a:r>
          </a:p>
        </p:txBody>
      </p:sp>
    </p:spTree>
    <p:extLst>
      <p:ext uri="{BB962C8B-B14F-4D97-AF65-F5344CB8AC3E}">
        <p14:creationId xmlns:p14="http://schemas.microsoft.com/office/powerpoint/2010/main" val="292703602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CE8777B-E68B-C9D5-6EED-AB36BDC18C70}"/>
              </a:ext>
            </a:extLst>
          </p:cNvPr>
          <p:cNvSpPr/>
          <p:nvPr/>
        </p:nvSpPr>
        <p:spPr>
          <a:xfrm>
            <a:off x="0" y="1665288"/>
            <a:ext cx="12192000" cy="25963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9A1AA30E-AF57-24DD-D824-BFD0FE60B3AF}"/>
              </a:ext>
            </a:extLst>
          </p:cNvPr>
          <p:cNvSpPr/>
          <p:nvPr/>
        </p:nvSpPr>
        <p:spPr>
          <a:xfrm>
            <a:off x="0" y="4261644"/>
            <a:ext cx="12192000" cy="2596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/>
          <a:lstStyle/>
          <a:p>
            <a:pPr algn="ctr">
              <a:lnSpc>
                <a:spcPct val="110000"/>
              </a:lnSpc>
              <a:spcBef>
                <a:spcPts val="400"/>
              </a:spcBef>
            </a:pP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4" name="Titel 16">
            <a:extLst>
              <a:ext uri="{FF2B5EF4-FFF2-40B4-BE49-F238E27FC236}">
                <a16:creationId xmlns:a16="http://schemas.microsoft.com/office/drawing/2014/main" id="{ADA1FC83-00B1-0E64-363F-E15D2705FFC0}"/>
              </a:ext>
            </a:extLst>
          </p:cNvPr>
          <p:cNvSpPr txBox="1">
            <a:spLocks/>
          </p:cNvSpPr>
          <p:nvPr/>
        </p:nvSpPr>
        <p:spPr>
          <a:xfrm>
            <a:off x="479423" y="2514600"/>
            <a:ext cx="3384000" cy="897732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 i="0" spc="3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b="0" spc="0">
                <a:latin typeface="Arial" panose="020B0604020202020204" pitchFamily="34" charset="0"/>
              </a:rPr>
              <a:t>einfach</a:t>
            </a:r>
          </a:p>
        </p:txBody>
      </p:sp>
      <p:sp>
        <p:nvSpPr>
          <p:cNvPr id="13" name="Titel 16">
            <a:extLst>
              <a:ext uri="{FF2B5EF4-FFF2-40B4-BE49-F238E27FC236}">
                <a16:creationId xmlns:a16="http://schemas.microsoft.com/office/drawing/2014/main" id="{D7990A31-ECBD-A81B-8AB2-1032DDBF1814}"/>
              </a:ext>
            </a:extLst>
          </p:cNvPr>
          <p:cNvSpPr txBox="1">
            <a:spLocks/>
          </p:cNvSpPr>
          <p:nvPr/>
        </p:nvSpPr>
        <p:spPr>
          <a:xfrm>
            <a:off x="4404000" y="2514600"/>
            <a:ext cx="3384000" cy="897732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800" b="1" i="0" baseline="0">
                <a:solidFill>
                  <a:schemeClr val="bg1"/>
                </a:solidFill>
                <a:latin typeface="Stratos" panose="02000000000000000000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b="0">
                <a:latin typeface="Arial" panose="020B0604020202020204" pitchFamily="34" charset="0"/>
              </a:rPr>
              <a:t>effizient</a:t>
            </a:r>
          </a:p>
        </p:txBody>
      </p:sp>
      <p:sp>
        <p:nvSpPr>
          <p:cNvPr id="22" name="Titel 16">
            <a:extLst>
              <a:ext uri="{FF2B5EF4-FFF2-40B4-BE49-F238E27FC236}">
                <a16:creationId xmlns:a16="http://schemas.microsoft.com/office/drawing/2014/main" id="{85379E06-3139-D8C4-89B5-8AF6B92E02F2}"/>
              </a:ext>
            </a:extLst>
          </p:cNvPr>
          <p:cNvSpPr txBox="1">
            <a:spLocks/>
          </p:cNvSpPr>
          <p:nvPr/>
        </p:nvSpPr>
        <p:spPr>
          <a:xfrm>
            <a:off x="8332549" y="2514600"/>
            <a:ext cx="3384000" cy="897732"/>
          </a:xfrm>
          <a:prstGeom prst="round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0" i="0" spc="300" baseline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spc="0">
                <a:solidFill>
                  <a:schemeClr val="bg1"/>
                </a:solidFill>
                <a:latin typeface="Arial" panose="020B0604020202020204" pitchFamily="34" charset="0"/>
              </a:rPr>
              <a:t>entspannt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B583E4-48CF-3765-6122-70F142FFC2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4354" y="4524165"/>
            <a:ext cx="3789145" cy="378914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7CDF4FC-0A02-D9AC-27F7-BE9F229294C5}"/>
              </a:ext>
            </a:extLst>
          </p:cNvPr>
          <p:cNvSpPr txBox="1"/>
          <p:nvPr/>
        </p:nvSpPr>
        <p:spPr>
          <a:xfrm>
            <a:off x="2474816" y="5017590"/>
            <a:ext cx="7242368" cy="10844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3200">
                <a:solidFill>
                  <a:schemeClr val="bg1"/>
                </a:solidFill>
              </a:rPr>
              <a:t>Plusnet Centraflex:</a:t>
            </a:r>
            <a:br>
              <a:rPr lang="de-DE" sz="3200">
                <a:solidFill>
                  <a:schemeClr val="bg1"/>
                </a:solidFill>
              </a:rPr>
            </a:br>
            <a:r>
              <a:rPr lang="de-DE" sz="3200">
                <a:solidFill>
                  <a:schemeClr val="bg1"/>
                </a:solidFill>
              </a:rPr>
              <a:t>Cloud-Kommunikation, die einfach läuft.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797FED40-5EB4-6068-3C49-A3AECE555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7668" y="476250"/>
            <a:ext cx="1060289" cy="207275"/>
          </a:xfrm>
          <a:prstGeom prst="rect">
            <a:avLst/>
          </a:prstGeom>
        </p:spPr>
      </p:pic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7A090328-8488-CCA8-9A88-3FCCB9E11B92}"/>
              </a:ext>
            </a:extLst>
          </p:cNvPr>
          <p:cNvSpPr txBox="1">
            <a:spLocks/>
          </p:cNvSpPr>
          <p:nvPr/>
        </p:nvSpPr>
        <p:spPr>
          <a:xfrm>
            <a:off x="4395260" y="603647"/>
            <a:ext cx="339035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215995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1990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47984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6397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7997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295968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1963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7957" indent="-21599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9946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de-DE" sz="4000" b="1">
                <a:solidFill>
                  <a:schemeClr val="tx2"/>
                </a:solidFill>
              </a:rPr>
              <a:t>Mission: Flow</a:t>
            </a:r>
          </a:p>
        </p:txBody>
      </p:sp>
    </p:spTree>
    <p:extLst>
      <p:ext uri="{BB962C8B-B14F-4D97-AF65-F5344CB8AC3E}">
        <p14:creationId xmlns:p14="http://schemas.microsoft.com/office/powerpoint/2010/main" val="2939591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61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6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42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42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uiExpand="1" build="p"/>
      <p:bldP spid="4" grpId="0" uiExpand="1" build="p" animBg="1"/>
      <p:bldP spid="13" grpId="0" uiExpand="1" build="p" animBg="1"/>
      <p:bldP spid="22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hteck: abgerundete Ecken 93">
            <a:extLst>
              <a:ext uri="{FF2B5EF4-FFF2-40B4-BE49-F238E27FC236}">
                <a16:creationId xmlns:a16="http://schemas.microsoft.com/office/drawing/2014/main" id="{0A84FE24-859E-51D0-9614-FDDA567F43FA}"/>
              </a:ext>
            </a:extLst>
          </p:cNvPr>
          <p:cNvSpPr/>
          <p:nvPr/>
        </p:nvSpPr>
        <p:spPr>
          <a:xfrm>
            <a:off x="8140700" y="1665288"/>
            <a:ext cx="3596915" cy="4211637"/>
          </a:xfrm>
          <a:prstGeom prst="roundRect">
            <a:avLst>
              <a:gd name="adj" fmla="val 4380"/>
            </a:avLst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98E799-8D82-C239-BBC1-6F469F25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>
                <a:latin typeface="Arial"/>
                <a:cs typeface="Arial"/>
              </a:rPr>
              <a:t>So einfach funktioniert Cloud-Kommunikation </a:t>
            </a:r>
            <a:br>
              <a:rPr lang="de-DE">
                <a:latin typeface="Arial"/>
                <a:cs typeface="Arial"/>
              </a:rPr>
            </a:br>
            <a:r>
              <a:rPr lang="de-DE">
                <a:latin typeface="Arial"/>
                <a:cs typeface="Arial"/>
              </a:rPr>
              <a:t>bei Plusnet</a:t>
            </a:r>
          </a:p>
        </p:txBody>
      </p:sp>
      <p:pic>
        <p:nvPicPr>
          <p:cNvPr id="77" name="Grafik 57">
            <a:extLst>
              <a:ext uri="{FF2B5EF4-FFF2-40B4-BE49-F238E27FC236}">
                <a16:creationId xmlns:a16="http://schemas.microsoft.com/office/drawing/2014/main" id="{B21F3528-2D54-3C7E-CA40-F3759AF53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034" y="3114040"/>
            <a:ext cx="433036" cy="389762"/>
          </a:xfrm>
          <a:prstGeom prst="rect">
            <a:avLst/>
          </a:prstGeom>
        </p:spPr>
      </p:pic>
      <p:sp>
        <p:nvSpPr>
          <p:cNvPr id="92" name="Freihandform: Form 91">
            <a:extLst>
              <a:ext uri="{FF2B5EF4-FFF2-40B4-BE49-F238E27FC236}">
                <a16:creationId xmlns:a16="http://schemas.microsoft.com/office/drawing/2014/main" id="{7C886BF6-1DB6-193F-81F3-CE9AB5F1ED64}"/>
              </a:ext>
            </a:extLst>
          </p:cNvPr>
          <p:cNvSpPr/>
          <p:nvPr/>
        </p:nvSpPr>
        <p:spPr>
          <a:xfrm>
            <a:off x="8688700" y="3070919"/>
            <a:ext cx="465460" cy="422752"/>
          </a:xfrm>
          <a:custGeom>
            <a:avLst/>
            <a:gdLst>
              <a:gd name="connsiteX0" fmla="*/ 608054 w 2025800"/>
              <a:gd name="connsiteY0" fmla="*/ 1196489 h 1839928"/>
              <a:gd name="connsiteX1" fmla="*/ 608054 w 2025800"/>
              <a:gd name="connsiteY1" fmla="*/ 1313779 h 1839928"/>
              <a:gd name="connsiteX2" fmla="*/ 788999 w 2025800"/>
              <a:gd name="connsiteY2" fmla="*/ 1313779 h 1839928"/>
              <a:gd name="connsiteX3" fmla="*/ 788999 w 2025800"/>
              <a:gd name="connsiteY3" fmla="*/ 1196489 h 1839928"/>
              <a:gd name="connsiteX4" fmla="*/ 1192734 w 2025800"/>
              <a:gd name="connsiteY4" fmla="*/ 1174456 h 1839928"/>
              <a:gd name="connsiteX5" fmla="*/ 1192734 w 2025800"/>
              <a:gd name="connsiteY5" fmla="*/ 1706388 h 1839928"/>
              <a:gd name="connsiteX6" fmla="*/ 1417524 w 2025800"/>
              <a:gd name="connsiteY6" fmla="*/ 1706388 h 1839928"/>
              <a:gd name="connsiteX7" fmla="*/ 1417524 w 2025800"/>
              <a:gd name="connsiteY7" fmla="*/ 1174456 h 1839928"/>
              <a:gd name="connsiteX8" fmla="*/ 474514 w 2025800"/>
              <a:gd name="connsiteY8" fmla="*/ 1063171 h 1839928"/>
              <a:gd name="connsiteX9" fmla="*/ 922539 w 2025800"/>
              <a:gd name="connsiteY9" fmla="*/ 1063171 h 1839928"/>
              <a:gd name="connsiteX10" fmla="*/ 922539 w 2025800"/>
              <a:gd name="connsiteY10" fmla="*/ 1447319 h 1839928"/>
              <a:gd name="connsiteX11" fmla="*/ 474514 w 2025800"/>
              <a:gd name="connsiteY11" fmla="*/ 1447319 h 1839928"/>
              <a:gd name="connsiteX12" fmla="*/ 1021134 w 2025800"/>
              <a:gd name="connsiteY12" fmla="*/ 228326 h 1839928"/>
              <a:gd name="connsiteX13" fmla="*/ 332515 w 2025800"/>
              <a:gd name="connsiteY13" fmla="*/ 792532 h 1839928"/>
              <a:gd name="connsiteX14" fmla="*/ 332515 w 2025800"/>
              <a:gd name="connsiteY14" fmla="*/ 1706388 h 1839928"/>
              <a:gd name="connsiteX15" fmla="*/ 1059194 w 2025800"/>
              <a:gd name="connsiteY15" fmla="*/ 1706388 h 1839928"/>
              <a:gd name="connsiteX16" fmla="*/ 1059194 w 2025800"/>
              <a:gd name="connsiteY16" fmla="*/ 1040916 h 1839928"/>
              <a:gd name="connsiteX17" fmla="*/ 1551064 w 2025800"/>
              <a:gd name="connsiteY17" fmla="*/ 1040916 h 1839928"/>
              <a:gd name="connsiteX18" fmla="*/ 1551064 w 2025800"/>
              <a:gd name="connsiteY18" fmla="*/ 1706388 h 1839928"/>
              <a:gd name="connsiteX19" fmla="*/ 1692841 w 2025800"/>
              <a:gd name="connsiteY19" fmla="*/ 1706388 h 1839928"/>
              <a:gd name="connsiteX20" fmla="*/ 1692841 w 2025800"/>
              <a:gd name="connsiteY20" fmla="*/ 788747 h 1839928"/>
              <a:gd name="connsiteX21" fmla="*/ 1422200 w 2025800"/>
              <a:gd name="connsiteY21" fmla="*/ 106829 h 1839928"/>
              <a:gd name="connsiteX22" fmla="*/ 1422200 w 2025800"/>
              <a:gd name="connsiteY22" fmla="*/ 388127 h 1839928"/>
              <a:gd name="connsiteX23" fmla="*/ 1533483 w 2025800"/>
              <a:gd name="connsiteY23" fmla="*/ 480939 h 1839928"/>
              <a:gd name="connsiteX24" fmla="*/ 1533483 w 2025800"/>
              <a:gd name="connsiteY24" fmla="*/ 106829 h 1839928"/>
              <a:gd name="connsiteX25" fmla="*/ 1288347 w 2025800"/>
              <a:gd name="connsiteY25" fmla="*/ 0 h 1839928"/>
              <a:gd name="connsiteX26" fmla="*/ 1667025 w 2025800"/>
              <a:gd name="connsiteY26" fmla="*/ 0 h 1839928"/>
              <a:gd name="connsiteX27" fmla="*/ 1667025 w 2025800"/>
              <a:gd name="connsiteY27" fmla="*/ 106829 h 1839928"/>
              <a:gd name="connsiteX28" fmla="*/ 1667023 w 2025800"/>
              <a:gd name="connsiteY28" fmla="*/ 106829 h 1839928"/>
              <a:gd name="connsiteX29" fmla="*/ 1667023 w 2025800"/>
              <a:gd name="connsiteY29" fmla="*/ 593335 h 1839928"/>
              <a:gd name="connsiteX30" fmla="*/ 2025800 w 2025800"/>
              <a:gd name="connsiteY30" fmla="*/ 892686 h 1839928"/>
              <a:gd name="connsiteX31" fmla="*/ 1940334 w 2025800"/>
              <a:gd name="connsiteY31" fmla="*/ 995288 h 1839928"/>
              <a:gd name="connsiteX32" fmla="*/ 1826380 w 2025800"/>
              <a:gd name="connsiteY32" fmla="*/ 900254 h 1839928"/>
              <a:gd name="connsiteX33" fmla="*/ 1826380 w 2025800"/>
              <a:gd name="connsiteY33" fmla="*/ 1839928 h 1839928"/>
              <a:gd name="connsiteX34" fmla="*/ 198975 w 2025800"/>
              <a:gd name="connsiteY34" fmla="*/ 1839928 h 1839928"/>
              <a:gd name="connsiteX35" fmla="*/ 198975 w 2025800"/>
              <a:gd name="connsiteY35" fmla="*/ 901810 h 1839928"/>
              <a:gd name="connsiteX36" fmla="*/ 84575 w 2025800"/>
              <a:gd name="connsiteY36" fmla="*/ 995512 h 1839928"/>
              <a:gd name="connsiteX37" fmla="*/ 0 w 2025800"/>
              <a:gd name="connsiteY37" fmla="*/ 892242 h 1839928"/>
              <a:gd name="connsiteX38" fmla="*/ 1021581 w 2025800"/>
              <a:gd name="connsiteY38" fmla="*/ 55168 h 1839928"/>
              <a:gd name="connsiteX39" fmla="*/ 1288660 w 2025800"/>
              <a:gd name="connsiteY39" fmla="*/ 277734 h 1839928"/>
              <a:gd name="connsiteX40" fmla="*/ 1288660 w 2025800"/>
              <a:gd name="connsiteY40" fmla="*/ 106829 h 1839928"/>
              <a:gd name="connsiteX41" fmla="*/ 1288347 w 2025800"/>
              <a:gd name="connsiteY41" fmla="*/ 106829 h 183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025800" h="1839928">
                <a:moveTo>
                  <a:pt x="608054" y="1196489"/>
                </a:moveTo>
                <a:lnTo>
                  <a:pt x="608054" y="1313779"/>
                </a:lnTo>
                <a:lnTo>
                  <a:pt x="788999" y="1313779"/>
                </a:lnTo>
                <a:lnTo>
                  <a:pt x="788999" y="1196489"/>
                </a:lnTo>
                <a:close/>
                <a:moveTo>
                  <a:pt x="1192734" y="1174456"/>
                </a:moveTo>
                <a:lnTo>
                  <a:pt x="1192734" y="1706388"/>
                </a:lnTo>
                <a:lnTo>
                  <a:pt x="1417524" y="1706388"/>
                </a:lnTo>
                <a:lnTo>
                  <a:pt x="1417524" y="1174456"/>
                </a:lnTo>
                <a:close/>
                <a:moveTo>
                  <a:pt x="474514" y="1063171"/>
                </a:moveTo>
                <a:lnTo>
                  <a:pt x="922539" y="1063171"/>
                </a:lnTo>
                <a:lnTo>
                  <a:pt x="922539" y="1447319"/>
                </a:lnTo>
                <a:lnTo>
                  <a:pt x="474514" y="1447319"/>
                </a:lnTo>
                <a:close/>
                <a:moveTo>
                  <a:pt x="1021134" y="228326"/>
                </a:moveTo>
                <a:lnTo>
                  <a:pt x="332515" y="792532"/>
                </a:lnTo>
                <a:lnTo>
                  <a:pt x="332515" y="1706388"/>
                </a:lnTo>
                <a:lnTo>
                  <a:pt x="1059194" y="1706388"/>
                </a:lnTo>
                <a:lnTo>
                  <a:pt x="1059194" y="1040916"/>
                </a:lnTo>
                <a:lnTo>
                  <a:pt x="1551064" y="1040916"/>
                </a:lnTo>
                <a:lnTo>
                  <a:pt x="1551064" y="1706388"/>
                </a:lnTo>
                <a:lnTo>
                  <a:pt x="1692841" y="1706388"/>
                </a:lnTo>
                <a:lnTo>
                  <a:pt x="1692841" y="788747"/>
                </a:lnTo>
                <a:close/>
                <a:moveTo>
                  <a:pt x="1422200" y="106829"/>
                </a:moveTo>
                <a:lnTo>
                  <a:pt x="1422200" y="388127"/>
                </a:lnTo>
                <a:lnTo>
                  <a:pt x="1533483" y="480939"/>
                </a:lnTo>
                <a:lnTo>
                  <a:pt x="1533483" y="106829"/>
                </a:lnTo>
                <a:close/>
                <a:moveTo>
                  <a:pt x="1288347" y="0"/>
                </a:moveTo>
                <a:lnTo>
                  <a:pt x="1667025" y="0"/>
                </a:lnTo>
                <a:lnTo>
                  <a:pt x="1667025" y="106829"/>
                </a:lnTo>
                <a:lnTo>
                  <a:pt x="1667023" y="106829"/>
                </a:lnTo>
                <a:lnTo>
                  <a:pt x="1667023" y="593335"/>
                </a:lnTo>
                <a:lnTo>
                  <a:pt x="2025800" y="892686"/>
                </a:lnTo>
                <a:lnTo>
                  <a:pt x="1940334" y="995288"/>
                </a:lnTo>
                <a:lnTo>
                  <a:pt x="1826380" y="900254"/>
                </a:lnTo>
                <a:lnTo>
                  <a:pt x="1826380" y="1839928"/>
                </a:lnTo>
                <a:lnTo>
                  <a:pt x="198975" y="1839928"/>
                </a:lnTo>
                <a:lnTo>
                  <a:pt x="198975" y="901810"/>
                </a:lnTo>
                <a:lnTo>
                  <a:pt x="84575" y="995512"/>
                </a:lnTo>
                <a:lnTo>
                  <a:pt x="0" y="892242"/>
                </a:lnTo>
                <a:lnTo>
                  <a:pt x="1021581" y="55168"/>
                </a:lnTo>
                <a:lnTo>
                  <a:pt x="1288660" y="277734"/>
                </a:lnTo>
                <a:lnTo>
                  <a:pt x="1288660" y="106829"/>
                </a:lnTo>
                <a:lnTo>
                  <a:pt x="1288347" y="106829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3" name="Titel 2">
            <a:extLst>
              <a:ext uri="{FF2B5EF4-FFF2-40B4-BE49-F238E27FC236}">
                <a16:creationId xmlns:a16="http://schemas.microsoft.com/office/drawing/2014/main" id="{33E27B46-282B-1E20-C4B1-582D7A0C0468}"/>
              </a:ext>
            </a:extLst>
          </p:cNvPr>
          <p:cNvSpPr txBox="1">
            <a:spLocks/>
          </p:cNvSpPr>
          <p:nvPr/>
        </p:nvSpPr>
        <p:spPr>
          <a:xfrm>
            <a:off x="8432731" y="1895791"/>
            <a:ext cx="2931572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kern="1200" spc="10" baseline="0">
                <a:solidFill>
                  <a:srgbClr val="9614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400"/>
              <a:t>... ganz egal </a:t>
            </a:r>
            <a:br>
              <a:rPr lang="de-DE" sz="2400"/>
            </a:br>
            <a:r>
              <a:rPr lang="de-DE" sz="2400"/>
              <a:t>    wo und wann</a:t>
            </a:r>
          </a:p>
        </p:txBody>
      </p: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837DDEE3-D506-D3A3-B717-4D20B4AD0850}"/>
              </a:ext>
            </a:extLst>
          </p:cNvPr>
          <p:cNvGrpSpPr/>
          <p:nvPr/>
        </p:nvGrpSpPr>
        <p:grpSpPr>
          <a:xfrm>
            <a:off x="8688700" y="3908184"/>
            <a:ext cx="1064532" cy="738664"/>
            <a:chOff x="3912009" y="3173641"/>
            <a:chExt cx="1212850" cy="825501"/>
          </a:xfrm>
        </p:grpSpPr>
        <p:sp>
          <p:nvSpPr>
            <p:cNvPr id="98" name="Freeform 5">
              <a:extLst>
                <a:ext uri="{FF2B5EF4-FFF2-40B4-BE49-F238E27FC236}">
                  <a16:creationId xmlns:a16="http://schemas.microsoft.com/office/drawing/2014/main" id="{F9B08B5E-D74A-EA4C-2E57-9F574DDAE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308" y="3423255"/>
              <a:ext cx="376252" cy="365608"/>
            </a:xfrm>
            <a:custGeom>
              <a:avLst/>
              <a:gdLst>
                <a:gd name="T0" fmla="*/ 6141 w 6141"/>
                <a:gd name="T1" fmla="*/ 4120 h 5966"/>
                <a:gd name="T2" fmla="*/ 4398 w 6141"/>
                <a:gd name="T3" fmla="*/ 3919 h 5966"/>
                <a:gd name="T4" fmla="*/ 3565 w 6141"/>
                <a:gd name="T5" fmla="*/ 4752 h 5966"/>
                <a:gd name="T6" fmla="*/ 1385 w 6141"/>
                <a:gd name="T7" fmla="*/ 2573 h 5966"/>
                <a:gd name="T8" fmla="*/ 2222 w 6141"/>
                <a:gd name="T9" fmla="*/ 1736 h 5966"/>
                <a:gd name="T10" fmla="*/ 2020 w 6141"/>
                <a:gd name="T11" fmla="*/ 0 h 5966"/>
                <a:gd name="T12" fmla="*/ 188 w 6141"/>
                <a:gd name="T13" fmla="*/ 0 h 5966"/>
                <a:gd name="T14" fmla="*/ 5459 w 6141"/>
                <a:gd name="T15" fmla="*/ 5952 h 5966"/>
                <a:gd name="T16" fmla="*/ 6141 w 6141"/>
                <a:gd name="T17" fmla="*/ 5952 h 5966"/>
                <a:gd name="T18" fmla="*/ 6141 w 6141"/>
                <a:gd name="T19" fmla="*/ 4120 h 5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41" h="5966">
                  <a:moveTo>
                    <a:pt x="6141" y="4120"/>
                  </a:moveTo>
                  <a:cubicBezTo>
                    <a:pt x="4398" y="3919"/>
                    <a:pt x="4398" y="3919"/>
                    <a:pt x="4398" y="3919"/>
                  </a:cubicBezTo>
                  <a:cubicBezTo>
                    <a:pt x="3565" y="4752"/>
                    <a:pt x="3565" y="4752"/>
                    <a:pt x="3565" y="4752"/>
                  </a:cubicBezTo>
                  <a:cubicBezTo>
                    <a:pt x="2625" y="4275"/>
                    <a:pt x="1862" y="3512"/>
                    <a:pt x="1385" y="2573"/>
                  </a:cubicBezTo>
                  <a:cubicBezTo>
                    <a:pt x="2222" y="1736"/>
                    <a:pt x="2222" y="1736"/>
                    <a:pt x="2222" y="1736"/>
                  </a:cubicBezTo>
                  <a:cubicBezTo>
                    <a:pt x="2020" y="0"/>
                    <a:pt x="2020" y="0"/>
                    <a:pt x="202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0" y="3099"/>
                    <a:pt x="2360" y="5764"/>
                    <a:pt x="5459" y="5952"/>
                  </a:cubicBezTo>
                  <a:cubicBezTo>
                    <a:pt x="5686" y="5966"/>
                    <a:pt x="5914" y="5966"/>
                    <a:pt x="6141" y="5952"/>
                  </a:cubicBezTo>
                  <a:lnTo>
                    <a:pt x="6141" y="412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3E5BCE79-7DBA-66B8-9B2F-6E2FE484B2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2009" y="3173641"/>
              <a:ext cx="1212850" cy="825501"/>
            </a:xfrm>
            <a:custGeom>
              <a:avLst/>
              <a:gdLst>
                <a:gd name="T0" fmla="*/ 6566 w 8193"/>
                <a:gd name="T1" fmla="*/ 2217 h 5583"/>
                <a:gd name="T2" fmla="*/ 3657 w 8193"/>
                <a:gd name="T3" fmla="*/ 264 h 5583"/>
                <a:gd name="T4" fmla="*/ 1936 w 8193"/>
                <a:gd name="T5" fmla="*/ 1555 h 5583"/>
                <a:gd name="T6" fmla="*/ 59 w 8193"/>
                <a:gd name="T7" fmla="*/ 3647 h 5583"/>
                <a:gd name="T8" fmla="*/ 2151 w 8193"/>
                <a:gd name="T9" fmla="*/ 5524 h 5583"/>
                <a:gd name="T10" fmla="*/ 6450 w 8193"/>
                <a:gd name="T11" fmla="*/ 5524 h 5583"/>
                <a:gd name="T12" fmla="*/ 8161 w 8193"/>
                <a:gd name="T13" fmla="*/ 3928 h 5583"/>
                <a:gd name="T14" fmla="*/ 6566 w 8193"/>
                <a:gd name="T15" fmla="*/ 2217 h 5583"/>
                <a:gd name="T16" fmla="*/ 6450 w 8193"/>
                <a:gd name="T17" fmla="*/ 4863 h 5583"/>
                <a:gd name="T18" fmla="*/ 2151 w 8193"/>
                <a:gd name="T19" fmla="*/ 4863 h 5583"/>
                <a:gd name="T20" fmla="*/ 828 w 8193"/>
                <a:gd name="T21" fmla="*/ 3540 h 5583"/>
                <a:gd name="T22" fmla="*/ 2151 w 8193"/>
                <a:gd name="T23" fmla="*/ 2217 h 5583"/>
                <a:gd name="T24" fmla="*/ 2386 w 8193"/>
                <a:gd name="T25" fmla="*/ 2217 h 5583"/>
                <a:gd name="T26" fmla="*/ 4633 w 8193"/>
                <a:gd name="T27" fmla="*/ 965 h 5583"/>
                <a:gd name="T28" fmla="*/ 5954 w 8193"/>
                <a:gd name="T29" fmla="*/ 2713 h 5583"/>
                <a:gd name="T30" fmla="*/ 5954 w 8193"/>
                <a:gd name="T31" fmla="*/ 2878 h 5583"/>
                <a:gd name="T32" fmla="*/ 6450 w 8193"/>
                <a:gd name="T33" fmla="*/ 2878 h 5583"/>
                <a:gd name="T34" fmla="*/ 7442 w 8193"/>
                <a:gd name="T35" fmla="*/ 3870 h 5583"/>
                <a:gd name="T36" fmla="*/ 6450 w 8193"/>
                <a:gd name="T37" fmla="*/ 4863 h 5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93" h="5583">
                  <a:moveTo>
                    <a:pt x="6566" y="2217"/>
                  </a:moveTo>
                  <a:cubicBezTo>
                    <a:pt x="6302" y="875"/>
                    <a:pt x="5000" y="0"/>
                    <a:pt x="3657" y="264"/>
                  </a:cubicBezTo>
                  <a:cubicBezTo>
                    <a:pt x="2917" y="410"/>
                    <a:pt x="2283" y="885"/>
                    <a:pt x="1936" y="1555"/>
                  </a:cubicBezTo>
                  <a:cubicBezTo>
                    <a:pt x="840" y="1615"/>
                    <a:pt x="0" y="2551"/>
                    <a:pt x="59" y="3647"/>
                  </a:cubicBezTo>
                  <a:cubicBezTo>
                    <a:pt x="118" y="4743"/>
                    <a:pt x="1055" y="5583"/>
                    <a:pt x="2151" y="5524"/>
                  </a:cubicBezTo>
                  <a:cubicBezTo>
                    <a:pt x="6450" y="5524"/>
                    <a:pt x="6450" y="5524"/>
                    <a:pt x="6450" y="5524"/>
                  </a:cubicBezTo>
                  <a:cubicBezTo>
                    <a:pt x="7363" y="5556"/>
                    <a:pt x="8129" y="4842"/>
                    <a:pt x="8161" y="3928"/>
                  </a:cubicBezTo>
                  <a:cubicBezTo>
                    <a:pt x="8193" y="3015"/>
                    <a:pt x="7479" y="2249"/>
                    <a:pt x="6566" y="2217"/>
                  </a:cubicBezTo>
                  <a:close/>
                  <a:moveTo>
                    <a:pt x="6450" y="4863"/>
                  </a:moveTo>
                  <a:cubicBezTo>
                    <a:pt x="2151" y="4863"/>
                    <a:pt x="2151" y="4863"/>
                    <a:pt x="2151" y="4863"/>
                  </a:cubicBezTo>
                  <a:cubicBezTo>
                    <a:pt x="1420" y="4863"/>
                    <a:pt x="828" y="4270"/>
                    <a:pt x="828" y="3540"/>
                  </a:cubicBezTo>
                  <a:cubicBezTo>
                    <a:pt x="828" y="2809"/>
                    <a:pt x="1420" y="2217"/>
                    <a:pt x="2151" y="2217"/>
                  </a:cubicBezTo>
                  <a:cubicBezTo>
                    <a:pt x="2386" y="2217"/>
                    <a:pt x="2386" y="2217"/>
                    <a:pt x="2386" y="2217"/>
                  </a:cubicBezTo>
                  <a:cubicBezTo>
                    <a:pt x="2661" y="1251"/>
                    <a:pt x="3667" y="690"/>
                    <a:pt x="4633" y="965"/>
                  </a:cubicBezTo>
                  <a:cubicBezTo>
                    <a:pt x="5414" y="1188"/>
                    <a:pt x="5953" y="1901"/>
                    <a:pt x="5954" y="2713"/>
                  </a:cubicBezTo>
                  <a:cubicBezTo>
                    <a:pt x="5954" y="2878"/>
                    <a:pt x="5954" y="2878"/>
                    <a:pt x="5954" y="2878"/>
                  </a:cubicBezTo>
                  <a:cubicBezTo>
                    <a:pt x="6450" y="2878"/>
                    <a:pt x="6450" y="2878"/>
                    <a:pt x="6450" y="2878"/>
                  </a:cubicBezTo>
                  <a:cubicBezTo>
                    <a:pt x="6998" y="2878"/>
                    <a:pt x="7442" y="3323"/>
                    <a:pt x="7442" y="3870"/>
                  </a:cubicBezTo>
                  <a:cubicBezTo>
                    <a:pt x="7442" y="4418"/>
                    <a:pt x="6998" y="4863"/>
                    <a:pt x="6450" y="4863"/>
                  </a:cubicBezTo>
                  <a:close/>
                </a:path>
              </a:pathLst>
            </a:cu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30" name="Freihandform: Form 129">
            <a:extLst>
              <a:ext uri="{FF2B5EF4-FFF2-40B4-BE49-F238E27FC236}">
                <a16:creationId xmlns:a16="http://schemas.microsoft.com/office/drawing/2014/main" id="{5D8D5E3F-4AEC-1FD4-3DD3-DBBC3738C08E}"/>
              </a:ext>
            </a:extLst>
          </p:cNvPr>
          <p:cNvSpPr/>
          <p:nvPr/>
        </p:nvSpPr>
        <p:spPr>
          <a:xfrm flipH="1">
            <a:off x="9750046" y="4961121"/>
            <a:ext cx="506450" cy="258178"/>
          </a:xfrm>
          <a:custGeom>
            <a:avLst/>
            <a:gdLst>
              <a:gd name="connsiteX0" fmla="*/ 878872 w 878871"/>
              <a:gd name="connsiteY0" fmla="*/ 352711 h 448031"/>
              <a:gd name="connsiteX1" fmla="*/ 878872 w 878871"/>
              <a:gd name="connsiteY1" fmla="*/ 170688 h 448031"/>
              <a:gd name="connsiteX2" fmla="*/ 872871 w 878871"/>
              <a:gd name="connsiteY2" fmla="*/ 156782 h 448031"/>
              <a:gd name="connsiteX3" fmla="*/ 711137 w 878871"/>
              <a:gd name="connsiteY3" fmla="*/ 5144 h 448031"/>
              <a:gd name="connsiteX4" fmla="*/ 698087 w 878871"/>
              <a:gd name="connsiteY4" fmla="*/ 0 h 448031"/>
              <a:gd name="connsiteX5" fmla="*/ 396431 w 878871"/>
              <a:gd name="connsiteY5" fmla="*/ 0 h 448031"/>
              <a:gd name="connsiteX6" fmla="*/ 383381 w 878871"/>
              <a:gd name="connsiteY6" fmla="*/ 5144 h 448031"/>
              <a:gd name="connsiteX7" fmla="*/ 228600 w 878871"/>
              <a:gd name="connsiteY7" fmla="*/ 151638 h 448031"/>
              <a:gd name="connsiteX8" fmla="*/ 19050 w 878871"/>
              <a:gd name="connsiteY8" fmla="*/ 151638 h 448031"/>
              <a:gd name="connsiteX9" fmla="*/ 0 w 878871"/>
              <a:gd name="connsiteY9" fmla="*/ 170688 h 448031"/>
              <a:gd name="connsiteX10" fmla="*/ 0 w 878871"/>
              <a:gd name="connsiteY10" fmla="*/ 352711 h 448031"/>
              <a:gd name="connsiteX11" fmla="*/ 19050 w 878871"/>
              <a:gd name="connsiteY11" fmla="*/ 371761 h 448031"/>
              <a:gd name="connsiteX12" fmla="*/ 91726 w 878871"/>
              <a:gd name="connsiteY12" fmla="*/ 371761 h 448031"/>
              <a:gd name="connsiteX13" fmla="*/ 216029 w 878871"/>
              <a:gd name="connsiteY13" fmla="*/ 444721 h 448031"/>
              <a:gd name="connsiteX14" fmla="*/ 288989 w 878871"/>
              <a:gd name="connsiteY14" fmla="*/ 371761 h 448031"/>
              <a:gd name="connsiteX15" fmla="*/ 601218 w 878871"/>
              <a:gd name="connsiteY15" fmla="*/ 371761 h 448031"/>
              <a:gd name="connsiteX16" fmla="*/ 725521 w 878871"/>
              <a:gd name="connsiteY16" fmla="*/ 444721 h 448031"/>
              <a:gd name="connsiteX17" fmla="*/ 798481 w 878871"/>
              <a:gd name="connsiteY17" fmla="*/ 371761 h 448031"/>
              <a:gd name="connsiteX18" fmla="*/ 859727 w 878871"/>
              <a:gd name="connsiteY18" fmla="*/ 371761 h 448031"/>
              <a:gd name="connsiteX19" fmla="*/ 878872 w 878871"/>
              <a:gd name="connsiteY19" fmla="*/ 352806 h 448031"/>
              <a:gd name="connsiteX20" fmla="*/ 878872 w 878871"/>
              <a:gd name="connsiteY20" fmla="*/ 352711 h 448031"/>
              <a:gd name="connsiteX21" fmla="*/ 607314 w 878871"/>
              <a:gd name="connsiteY21" fmla="*/ 38386 h 448031"/>
              <a:gd name="connsiteX22" fmla="*/ 725043 w 878871"/>
              <a:gd name="connsiteY22" fmla="*/ 151733 h 448031"/>
              <a:gd name="connsiteX23" fmla="*/ 515493 w 878871"/>
              <a:gd name="connsiteY23" fmla="*/ 151733 h 448031"/>
              <a:gd name="connsiteX24" fmla="*/ 515493 w 878871"/>
              <a:gd name="connsiteY24" fmla="*/ 38576 h 448031"/>
              <a:gd name="connsiteX25" fmla="*/ 403955 w 878871"/>
              <a:gd name="connsiteY25" fmla="*/ 38386 h 448031"/>
              <a:gd name="connsiteX26" fmla="*/ 477393 w 878871"/>
              <a:gd name="connsiteY26" fmla="*/ 38386 h 448031"/>
              <a:gd name="connsiteX27" fmla="*/ 477393 w 878871"/>
              <a:gd name="connsiteY27" fmla="*/ 151733 h 448031"/>
              <a:gd name="connsiteX28" fmla="*/ 283940 w 878871"/>
              <a:gd name="connsiteY28" fmla="*/ 151733 h 448031"/>
              <a:gd name="connsiteX29" fmla="*/ 190024 w 878871"/>
              <a:gd name="connsiteY29" fmla="*/ 409861 h 448031"/>
              <a:gd name="connsiteX30" fmla="*/ 126111 w 878871"/>
              <a:gd name="connsiteY30" fmla="*/ 345948 h 448031"/>
              <a:gd name="connsiteX31" fmla="*/ 190024 w 878871"/>
              <a:gd name="connsiteY31" fmla="*/ 282035 h 448031"/>
              <a:gd name="connsiteX32" fmla="*/ 253936 w 878871"/>
              <a:gd name="connsiteY32" fmla="*/ 345948 h 448031"/>
              <a:gd name="connsiteX33" fmla="*/ 190024 w 878871"/>
              <a:gd name="connsiteY33" fmla="*/ 409861 h 448031"/>
              <a:gd name="connsiteX34" fmla="*/ 699897 w 878871"/>
              <a:gd name="connsiteY34" fmla="*/ 409861 h 448031"/>
              <a:gd name="connsiteX35" fmla="*/ 635984 w 878871"/>
              <a:gd name="connsiteY35" fmla="*/ 345948 h 448031"/>
              <a:gd name="connsiteX36" fmla="*/ 699897 w 878871"/>
              <a:gd name="connsiteY36" fmla="*/ 282035 h 448031"/>
              <a:gd name="connsiteX37" fmla="*/ 763810 w 878871"/>
              <a:gd name="connsiteY37" fmla="*/ 345948 h 448031"/>
              <a:gd name="connsiteX38" fmla="*/ 699992 w 878871"/>
              <a:gd name="connsiteY38" fmla="*/ 409861 h 448031"/>
              <a:gd name="connsiteX39" fmla="*/ 840677 w 878871"/>
              <a:gd name="connsiteY39" fmla="*/ 333661 h 448031"/>
              <a:gd name="connsiteX40" fmla="*/ 801243 w 878871"/>
              <a:gd name="connsiteY40" fmla="*/ 333661 h 448031"/>
              <a:gd name="connsiteX41" fmla="*/ 687547 w 878871"/>
              <a:gd name="connsiteY41" fmla="*/ 244855 h 448031"/>
              <a:gd name="connsiteX42" fmla="*/ 598742 w 878871"/>
              <a:gd name="connsiteY42" fmla="*/ 333661 h 448031"/>
              <a:gd name="connsiteX43" fmla="*/ 291275 w 878871"/>
              <a:gd name="connsiteY43" fmla="*/ 333661 h 448031"/>
              <a:gd name="connsiteX44" fmla="*/ 177578 w 878871"/>
              <a:gd name="connsiteY44" fmla="*/ 244855 h 448031"/>
              <a:gd name="connsiteX45" fmla="*/ 88773 w 878871"/>
              <a:gd name="connsiteY45" fmla="*/ 333661 h 448031"/>
              <a:gd name="connsiteX46" fmla="*/ 37814 w 878871"/>
              <a:gd name="connsiteY46" fmla="*/ 333661 h 448031"/>
              <a:gd name="connsiteX47" fmla="*/ 37814 w 878871"/>
              <a:gd name="connsiteY47" fmla="*/ 189738 h 448031"/>
              <a:gd name="connsiteX48" fmla="*/ 818864 w 878871"/>
              <a:gd name="connsiteY48" fmla="*/ 189738 h 448031"/>
              <a:gd name="connsiteX49" fmla="*/ 662273 w 878871"/>
              <a:gd name="connsiteY49" fmla="*/ 38576 h 448031"/>
              <a:gd name="connsiteX50" fmla="*/ 690848 w 878871"/>
              <a:gd name="connsiteY50" fmla="*/ 38576 h 448031"/>
              <a:gd name="connsiteX51" fmla="*/ 840772 w 878871"/>
              <a:gd name="connsiteY51" fmla="*/ 178975 h 44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78871" h="448031">
                <a:moveTo>
                  <a:pt x="878872" y="352711"/>
                </a:moveTo>
                <a:lnTo>
                  <a:pt x="878872" y="170688"/>
                </a:lnTo>
                <a:cubicBezTo>
                  <a:pt x="878879" y="165422"/>
                  <a:pt x="876707" y="160388"/>
                  <a:pt x="872871" y="156782"/>
                </a:cubicBezTo>
                <a:lnTo>
                  <a:pt x="711137" y="5144"/>
                </a:lnTo>
                <a:cubicBezTo>
                  <a:pt x="707599" y="1832"/>
                  <a:pt x="702933" y="-7"/>
                  <a:pt x="698087" y="0"/>
                </a:cubicBezTo>
                <a:lnTo>
                  <a:pt x="396431" y="0"/>
                </a:lnTo>
                <a:cubicBezTo>
                  <a:pt x="391585" y="-7"/>
                  <a:pt x="386919" y="1832"/>
                  <a:pt x="383381" y="5144"/>
                </a:cubicBezTo>
                <a:lnTo>
                  <a:pt x="228600" y="151638"/>
                </a:lnTo>
                <a:lnTo>
                  <a:pt x="19050" y="151638"/>
                </a:lnTo>
                <a:cubicBezTo>
                  <a:pt x="8529" y="151638"/>
                  <a:pt x="0" y="160167"/>
                  <a:pt x="0" y="170688"/>
                </a:cubicBezTo>
                <a:lnTo>
                  <a:pt x="0" y="352711"/>
                </a:lnTo>
                <a:cubicBezTo>
                  <a:pt x="0" y="363232"/>
                  <a:pt x="8529" y="371761"/>
                  <a:pt x="19050" y="371761"/>
                </a:cubicBezTo>
                <a:lnTo>
                  <a:pt x="91726" y="371761"/>
                </a:lnTo>
                <a:cubicBezTo>
                  <a:pt x="105904" y="426233"/>
                  <a:pt x="161556" y="458899"/>
                  <a:pt x="216029" y="444721"/>
                </a:cubicBezTo>
                <a:cubicBezTo>
                  <a:pt x="251772" y="435417"/>
                  <a:pt x="279685" y="407504"/>
                  <a:pt x="288989" y="371761"/>
                </a:cubicBezTo>
                <a:lnTo>
                  <a:pt x="601218" y="371761"/>
                </a:lnTo>
                <a:cubicBezTo>
                  <a:pt x="615396" y="426233"/>
                  <a:pt x="671048" y="458899"/>
                  <a:pt x="725521" y="444721"/>
                </a:cubicBezTo>
                <a:cubicBezTo>
                  <a:pt x="761264" y="435417"/>
                  <a:pt x="789178" y="407504"/>
                  <a:pt x="798481" y="371761"/>
                </a:cubicBezTo>
                <a:lnTo>
                  <a:pt x="859727" y="371761"/>
                </a:lnTo>
                <a:cubicBezTo>
                  <a:pt x="870247" y="371813"/>
                  <a:pt x="878819" y="363327"/>
                  <a:pt x="878872" y="352806"/>
                </a:cubicBezTo>
                <a:cubicBezTo>
                  <a:pt x="878872" y="352774"/>
                  <a:pt x="878872" y="352743"/>
                  <a:pt x="878872" y="352711"/>
                </a:cubicBezTo>
                <a:close/>
                <a:moveTo>
                  <a:pt x="607314" y="38386"/>
                </a:moveTo>
                <a:lnTo>
                  <a:pt x="725043" y="151733"/>
                </a:lnTo>
                <a:lnTo>
                  <a:pt x="515493" y="151733"/>
                </a:lnTo>
                <a:lnTo>
                  <a:pt x="515493" y="38576"/>
                </a:lnTo>
                <a:close/>
                <a:moveTo>
                  <a:pt x="403955" y="38386"/>
                </a:moveTo>
                <a:lnTo>
                  <a:pt x="477393" y="38386"/>
                </a:lnTo>
                <a:lnTo>
                  <a:pt x="477393" y="151733"/>
                </a:lnTo>
                <a:lnTo>
                  <a:pt x="283940" y="151733"/>
                </a:lnTo>
                <a:close/>
                <a:moveTo>
                  <a:pt x="190024" y="409861"/>
                </a:moveTo>
                <a:cubicBezTo>
                  <a:pt x="154726" y="409861"/>
                  <a:pt x="126111" y="381246"/>
                  <a:pt x="126111" y="345948"/>
                </a:cubicBezTo>
                <a:cubicBezTo>
                  <a:pt x="126111" y="310650"/>
                  <a:pt x="154726" y="282035"/>
                  <a:pt x="190024" y="282035"/>
                </a:cubicBezTo>
                <a:cubicBezTo>
                  <a:pt x="225322" y="282035"/>
                  <a:pt x="253936" y="310650"/>
                  <a:pt x="253936" y="345948"/>
                </a:cubicBezTo>
                <a:cubicBezTo>
                  <a:pt x="253884" y="381224"/>
                  <a:pt x="225300" y="409808"/>
                  <a:pt x="190024" y="409861"/>
                </a:cubicBezTo>
                <a:close/>
                <a:moveTo>
                  <a:pt x="699897" y="409861"/>
                </a:moveTo>
                <a:cubicBezTo>
                  <a:pt x="664599" y="409861"/>
                  <a:pt x="635984" y="381246"/>
                  <a:pt x="635984" y="345948"/>
                </a:cubicBezTo>
                <a:cubicBezTo>
                  <a:pt x="635984" y="310650"/>
                  <a:pt x="664599" y="282035"/>
                  <a:pt x="699897" y="282035"/>
                </a:cubicBezTo>
                <a:cubicBezTo>
                  <a:pt x="735195" y="282035"/>
                  <a:pt x="763810" y="310650"/>
                  <a:pt x="763810" y="345948"/>
                </a:cubicBezTo>
                <a:cubicBezTo>
                  <a:pt x="763758" y="381187"/>
                  <a:pt x="735231" y="409756"/>
                  <a:pt x="699992" y="409861"/>
                </a:cubicBezTo>
                <a:close/>
                <a:moveTo>
                  <a:pt x="840677" y="333661"/>
                </a:moveTo>
                <a:lnTo>
                  <a:pt x="801243" y="333661"/>
                </a:lnTo>
                <a:cubicBezTo>
                  <a:pt x="794370" y="277742"/>
                  <a:pt x="743466" y="237982"/>
                  <a:pt x="687547" y="244855"/>
                </a:cubicBezTo>
                <a:cubicBezTo>
                  <a:pt x="641072" y="250568"/>
                  <a:pt x="604454" y="287186"/>
                  <a:pt x="598742" y="333661"/>
                </a:cubicBezTo>
                <a:lnTo>
                  <a:pt x="291275" y="333661"/>
                </a:lnTo>
                <a:cubicBezTo>
                  <a:pt x="284401" y="277742"/>
                  <a:pt x="233498" y="237982"/>
                  <a:pt x="177578" y="244855"/>
                </a:cubicBezTo>
                <a:cubicBezTo>
                  <a:pt x="131104" y="250568"/>
                  <a:pt x="94486" y="287186"/>
                  <a:pt x="88773" y="333661"/>
                </a:cubicBezTo>
                <a:lnTo>
                  <a:pt x="37814" y="333661"/>
                </a:lnTo>
                <a:lnTo>
                  <a:pt x="37814" y="189738"/>
                </a:lnTo>
                <a:lnTo>
                  <a:pt x="818864" y="189738"/>
                </a:lnTo>
                <a:lnTo>
                  <a:pt x="662273" y="38576"/>
                </a:lnTo>
                <a:lnTo>
                  <a:pt x="690848" y="38576"/>
                </a:lnTo>
                <a:lnTo>
                  <a:pt x="840772" y="178975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E9908F83-8E85-61F0-208C-0F538A98FF68}"/>
              </a:ext>
            </a:extLst>
          </p:cNvPr>
          <p:cNvSpPr txBox="1"/>
          <p:nvPr/>
        </p:nvSpPr>
        <p:spPr>
          <a:xfrm>
            <a:off x="8430736" y="3554386"/>
            <a:ext cx="1001814" cy="226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400"/>
              <a:t>Home-Office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169BCA25-1CFD-AEE4-4212-FA4AE9F2461A}"/>
              </a:ext>
            </a:extLst>
          </p:cNvPr>
          <p:cNvSpPr txBox="1"/>
          <p:nvPr/>
        </p:nvSpPr>
        <p:spPr>
          <a:xfrm>
            <a:off x="10787397" y="3554386"/>
            <a:ext cx="378309" cy="226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400"/>
              <a:t>Büro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BD7DA97B-F757-B668-805D-3DCECA319152}"/>
              </a:ext>
            </a:extLst>
          </p:cNvPr>
          <p:cNvSpPr txBox="1"/>
          <p:nvPr/>
        </p:nvSpPr>
        <p:spPr>
          <a:xfrm>
            <a:off x="9789270" y="5381219"/>
            <a:ext cx="428002" cy="226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1400"/>
              <a:t>Mobil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0BEEF1-13FD-3467-9BBD-CAA43DDF5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873" y="4007530"/>
            <a:ext cx="1497770" cy="599107"/>
          </a:xfrm>
          <a:prstGeom prst="rect">
            <a:avLst/>
          </a:prstGeom>
        </p:spPr>
      </p:pic>
      <p:sp>
        <p:nvSpPr>
          <p:cNvPr id="62" name="Textfeld 61">
            <a:extLst>
              <a:ext uri="{FF2B5EF4-FFF2-40B4-BE49-F238E27FC236}">
                <a16:creationId xmlns:a16="http://schemas.microsoft.com/office/drawing/2014/main" id="{CDDB91EB-C87A-C9B3-C7C8-E97E975069BE}"/>
              </a:ext>
            </a:extLst>
          </p:cNvPr>
          <p:cNvSpPr txBox="1"/>
          <p:nvPr/>
        </p:nvSpPr>
        <p:spPr>
          <a:xfrm>
            <a:off x="3600528" y="1354798"/>
            <a:ext cx="493725" cy="10686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500"/>
              </a:spcBef>
              <a:buClr>
                <a:schemeClr val="tx2"/>
              </a:buClr>
            </a:pPr>
            <a:r>
              <a:rPr lang="de-DE" sz="6600">
                <a:solidFill>
                  <a:schemeClr val="bg1">
                    <a:lumMod val="50000"/>
                  </a:schemeClr>
                </a:solidFill>
              </a:rPr>
              <a:t>+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1F42B43-F0DE-1611-B529-3836C85369DA}"/>
              </a:ext>
            </a:extLst>
          </p:cNvPr>
          <p:cNvGrpSpPr/>
          <p:nvPr/>
        </p:nvGrpSpPr>
        <p:grpSpPr>
          <a:xfrm>
            <a:off x="1493845" y="2698702"/>
            <a:ext cx="4686771" cy="2972666"/>
            <a:chOff x="1418474" y="2840942"/>
            <a:chExt cx="4686771" cy="2972666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43D1086-B71E-0CCE-8695-8AED7C67BB82}"/>
                </a:ext>
              </a:extLst>
            </p:cNvPr>
            <p:cNvGrpSpPr/>
            <p:nvPr/>
          </p:nvGrpSpPr>
          <p:grpSpPr>
            <a:xfrm>
              <a:off x="2509056" y="3886710"/>
              <a:ext cx="1000795" cy="681170"/>
              <a:chOff x="3912009" y="3173641"/>
              <a:chExt cx="1212850" cy="825501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960A9CFA-187F-714C-C423-FD3FA6364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308" y="3423255"/>
                <a:ext cx="376252" cy="365608"/>
              </a:xfrm>
              <a:custGeom>
                <a:avLst/>
                <a:gdLst>
                  <a:gd name="T0" fmla="*/ 6141 w 6141"/>
                  <a:gd name="T1" fmla="*/ 4120 h 5966"/>
                  <a:gd name="T2" fmla="*/ 4398 w 6141"/>
                  <a:gd name="T3" fmla="*/ 3919 h 5966"/>
                  <a:gd name="T4" fmla="*/ 3565 w 6141"/>
                  <a:gd name="T5" fmla="*/ 4752 h 5966"/>
                  <a:gd name="T6" fmla="*/ 1385 w 6141"/>
                  <a:gd name="T7" fmla="*/ 2573 h 5966"/>
                  <a:gd name="T8" fmla="*/ 2222 w 6141"/>
                  <a:gd name="T9" fmla="*/ 1736 h 5966"/>
                  <a:gd name="T10" fmla="*/ 2020 w 6141"/>
                  <a:gd name="T11" fmla="*/ 0 h 5966"/>
                  <a:gd name="T12" fmla="*/ 188 w 6141"/>
                  <a:gd name="T13" fmla="*/ 0 h 5966"/>
                  <a:gd name="T14" fmla="*/ 5459 w 6141"/>
                  <a:gd name="T15" fmla="*/ 5952 h 5966"/>
                  <a:gd name="T16" fmla="*/ 6141 w 6141"/>
                  <a:gd name="T17" fmla="*/ 5952 h 5966"/>
                  <a:gd name="T18" fmla="*/ 6141 w 6141"/>
                  <a:gd name="T19" fmla="*/ 4120 h 5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41" h="5966">
                    <a:moveTo>
                      <a:pt x="6141" y="4120"/>
                    </a:moveTo>
                    <a:cubicBezTo>
                      <a:pt x="4398" y="3919"/>
                      <a:pt x="4398" y="3919"/>
                      <a:pt x="4398" y="3919"/>
                    </a:cubicBezTo>
                    <a:cubicBezTo>
                      <a:pt x="3565" y="4752"/>
                      <a:pt x="3565" y="4752"/>
                      <a:pt x="3565" y="4752"/>
                    </a:cubicBezTo>
                    <a:cubicBezTo>
                      <a:pt x="2625" y="4275"/>
                      <a:pt x="1862" y="3512"/>
                      <a:pt x="1385" y="2573"/>
                    </a:cubicBezTo>
                    <a:cubicBezTo>
                      <a:pt x="2222" y="1736"/>
                      <a:pt x="2222" y="1736"/>
                      <a:pt x="2222" y="1736"/>
                    </a:cubicBezTo>
                    <a:cubicBezTo>
                      <a:pt x="2020" y="0"/>
                      <a:pt x="2020" y="0"/>
                      <a:pt x="2020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0" y="3099"/>
                      <a:pt x="2360" y="5764"/>
                      <a:pt x="5459" y="5952"/>
                    </a:cubicBezTo>
                    <a:cubicBezTo>
                      <a:pt x="5686" y="5966"/>
                      <a:pt x="5914" y="5966"/>
                      <a:pt x="6141" y="5952"/>
                    </a:cubicBezTo>
                    <a:lnTo>
                      <a:pt x="6141" y="41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AFDE3D4B-FAC9-C732-9756-1F66D3335F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2009" y="3173641"/>
                <a:ext cx="1212850" cy="825501"/>
              </a:xfrm>
              <a:custGeom>
                <a:avLst/>
                <a:gdLst>
                  <a:gd name="T0" fmla="*/ 6566 w 8193"/>
                  <a:gd name="T1" fmla="*/ 2217 h 5583"/>
                  <a:gd name="T2" fmla="*/ 3657 w 8193"/>
                  <a:gd name="T3" fmla="*/ 264 h 5583"/>
                  <a:gd name="T4" fmla="*/ 1936 w 8193"/>
                  <a:gd name="T5" fmla="*/ 1555 h 5583"/>
                  <a:gd name="T6" fmla="*/ 59 w 8193"/>
                  <a:gd name="T7" fmla="*/ 3647 h 5583"/>
                  <a:gd name="T8" fmla="*/ 2151 w 8193"/>
                  <a:gd name="T9" fmla="*/ 5524 h 5583"/>
                  <a:gd name="T10" fmla="*/ 6450 w 8193"/>
                  <a:gd name="T11" fmla="*/ 5524 h 5583"/>
                  <a:gd name="T12" fmla="*/ 8161 w 8193"/>
                  <a:gd name="T13" fmla="*/ 3928 h 5583"/>
                  <a:gd name="T14" fmla="*/ 6566 w 8193"/>
                  <a:gd name="T15" fmla="*/ 2217 h 5583"/>
                  <a:gd name="T16" fmla="*/ 6450 w 8193"/>
                  <a:gd name="T17" fmla="*/ 4863 h 5583"/>
                  <a:gd name="T18" fmla="*/ 2151 w 8193"/>
                  <a:gd name="T19" fmla="*/ 4863 h 5583"/>
                  <a:gd name="T20" fmla="*/ 828 w 8193"/>
                  <a:gd name="T21" fmla="*/ 3540 h 5583"/>
                  <a:gd name="T22" fmla="*/ 2151 w 8193"/>
                  <a:gd name="T23" fmla="*/ 2217 h 5583"/>
                  <a:gd name="T24" fmla="*/ 2386 w 8193"/>
                  <a:gd name="T25" fmla="*/ 2217 h 5583"/>
                  <a:gd name="T26" fmla="*/ 4633 w 8193"/>
                  <a:gd name="T27" fmla="*/ 965 h 5583"/>
                  <a:gd name="T28" fmla="*/ 5954 w 8193"/>
                  <a:gd name="T29" fmla="*/ 2713 h 5583"/>
                  <a:gd name="T30" fmla="*/ 5954 w 8193"/>
                  <a:gd name="T31" fmla="*/ 2878 h 5583"/>
                  <a:gd name="T32" fmla="*/ 6450 w 8193"/>
                  <a:gd name="T33" fmla="*/ 2878 h 5583"/>
                  <a:gd name="T34" fmla="*/ 7442 w 8193"/>
                  <a:gd name="T35" fmla="*/ 3870 h 5583"/>
                  <a:gd name="T36" fmla="*/ 6450 w 8193"/>
                  <a:gd name="T37" fmla="*/ 4863 h 5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193" h="5583">
                    <a:moveTo>
                      <a:pt x="6566" y="2217"/>
                    </a:moveTo>
                    <a:cubicBezTo>
                      <a:pt x="6302" y="875"/>
                      <a:pt x="5000" y="0"/>
                      <a:pt x="3657" y="264"/>
                    </a:cubicBezTo>
                    <a:cubicBezTo>
                      <a:pt x="2917" y="410"/>
                      <a:pt x="2283" y="885"/>
                      <a:pt x="1936" y="1555"/>
                    </a:cubicBezTo>
                    <a:cubicBezTo>
                      <a:pt x="840" y="1615"/>
                      <a:pt x="0" y="2551"/>
                      <a:pt x="59" y="3647"/>
                    </a:cubicBezTo>
                    <a:cubicBezTo>
                      <a:pt x="118" y="4743"/>
                      <a:pt x="1055" y="5583"/>
                      <a:pt x="2151" y="5524"/>
                    </a:cubicBezTo>
                    <a:cubicBezTo>
                      <a:pt x="6450" y="5524"/>
                      <a:pt x="6450" y="5524"/>
                      <a:pt x="6450" y="5524"/>
                    </a:cubicBezTo>
                    <a:cubicBezTo>
                      <a:pt x="7363" y="5556"/>
                      <a:pt x="8129" y="4842"/>
                      <a:pt x="8161" y="3928"/>
                    </a:cubicBezTo>
                    <a:cubicBezTo>
                      <a:pt x="8193" y="3015"/>
                      <a:pt x="7479" y="2249"/>
                      <a:pt x="6566" y="2217"/>
                    </a:cubicBezTo>
                    <a:close/>
                    <a:moveTo>
                      <a:pt x="6450" y="4863"/>
                    </a:moveTo>
                    <a:cubicBezTo>
                      <a:pt x="2151" y="4863"/>
                      <a:pt x="2151" y="4863"/>
                      <a:pt x="2151" y="4863"/>
                    </a:cubicBezTo>
                    <a:cubicBezTo>
                      <a:pt x="1420" y="4863"/>
                      <a:pt x="828" y="4270"/>
                      <a:pt x="828" y="3540"/>
                    </a:cubicBezTo>
                    <a:cubicBezTo>
                      <a:pt x="828" y="2809"/>
                      <a:pt x="1420" y="2217"/>
                      <a:pt x="2151" y="2217"/>
                    </a:cubicBezTo>
                    <a:cubicBezTo>
                      <a:pt x="2386" y="2217"/>
                      <a:pt x="2386" y="2217"/>
                      <a:pt x="2386" y="2217"/>
                    </a:cubicBezTo>
                    <a:cubicBezTo>
                      <a:pt x="2661" y="1251"/>
                      <a:pt x="3667" y="690"/>
                      <a:pt x="4633" y="965"/>
                    </a:cubicBezTo>
                    <a:cubicBezTo>
                      <a:pt x="5414" y="1188"/>
                      <a:pt x="5953" y="1901"/>
                      <a:pt x="5954" y="2713"/>
                    </a:cubicBezTo>
                    <a:cubicBezTo>
                      <a:pt x="5954" y="2878"/>
                      <a:pt x="5954" y="2878"/>
                      <a:pt x="5954" y="2878"/>
                    </a:cubicBezTo>
                    <a:cubicBezTo>
                      <a:pt x="6450" y="2878"/>
                      <a:pt x="6450" y="2878"/>
                      <a:pt x="6450" y="2878"/>
                    </a:cubicBezTo>
                    <a:cubicBezTo>
                      <a:pt x="6998" y="2878"/>
                      <a:pt x="7442" y="3323"/>
                      <a:pt x="7442" y="3870"/>
                    </a:cubicBezTo>
                    <a:cubicBezTo>
                      <a:pt x="7442" y="4418"/>
                      <a:pt x="6998" y="4863"/>
                      <a:pt x="6450" y="4863"/>
                    </a:cubicBezTo>
                    <a:close/>
                  </a:path>
                </a:pathLst>
              </a:custGeom>
              <a:solidFill>
                <a:schemeClr val="tx2"/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B019A2E-180E-37FD-383A-6ED7F2A7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243" y="3985149"/>
              <a:ext cx="1702927" cy="681170"/>
            </a:xfrm>
            <a:prstGeom prst="rect">
              <a:avLst/>
            </a:prstGeom>
          </p:spPr>
        </p:pic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44FF51B3-0880-E30F-E68C-D4C299B83AB4}"/>
                </a:ext>
              </a:extLst>
            </p:cNvPr>
            <p:cNvGrpSpPr/>
            <p:nvPr/>
          </p:nvGrpSpPr>
          <p:grpSpPr>
            <a:xfrm>
              <a:off x="5422013" y="3466406"/>
              <a:ext cx="683232" cy="683232"/>
              <a:chOff x="6046296" y="3308921"/>
              <a:chExt cx="828000" cy="828000"/>
            </a:xfrm>
          </p:grpSpPr>
          <p:pic>
            <p:nvPicPr>
              <p:cNvPr id="64" name="Grafik 63">
                <a:extLst>
                  <a:ext uri="{FF2B5EF4-FFF2-40B4-BE49-F238E27FC236}">
                    <a16:creationId xmlns:a16="http://schemas.microsoft.com/office/drawing/2014/main" id="{BD727E0C-A554-44E3-AA63-D26D80E0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2085" y="3554386"/>
                <a:ext cx="576422" cy="36000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CA0367E-6153-77B0-B3A3-50DA4AEC33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6296" y="3308921"/>
                <a:ext cx="828000" cy="828000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65B36F86-A736-CE44-1BA1-C35367E2C3B3}"/>
                </a:ext>
              </a:extLst>
            </p:cNvPr>
            <p:cNvGrpSpPr/>
            <p:nvPr/>
          </p:nvGrpSpPr>
          <p:grpSpPr>
            <a:xfrm>
              <a:off x="5254231" y="4628646"/>
              <a:ext cx="683232" cy="683232"/>
              <a:chOff x="5806995" y="4752142"/>
              <a:chExt cx="828000" cy="828000"/>
            </a:xfrm>
          </p:grpSpPr>
          <p:pic>
            <p:nvPicPr>
              <p:cNvPr id="63" name="Grafik 62">
                <a:extLst>
                  <a:ext uri="{FF2B5EF4-FFF2-40B4-BE49-F238E27FC236}">
                    <a16:creationId xmlns:a16="http://schemas.microsoft.com/office/drawing/2014/main" id="{C02F3E71-253B-E881-6D9F-2A5F8CCC6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04893" y="4891946"/>
                <a:ext cx="602245" cy="576000"/>
              </a:xfrm>
              <a:prstGeom prst="rect">
                <a:avLst/>
              </a:prstGeom>
            </p:spPr>
          </p:pic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1FBA553-730C-864C-3C6A-7399FC35C3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06995" y="4752142"/>
                <a:ext cx="828000" cy="828000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1" name="Gruppieren 90">
              <a:extLst>
                <a:ext uri="{FF2B5EF4-FFF2-40B4-BE49-F238E27FC236}">
                  <a16:creationId xmlns:a16="http://schemas.microsoft.com/office/drawing/2014/main" id="{6EF0BDEF-A724-F482-21D0-133933B4ED5D}"/>
                </a:ext>
              </a:extLst>
            </p:cNvPr>
            <p:cNvGrpSpPr/>
            <p:nvPr/>
          </p:nvGrpSpPr>
          <p:grpSpPr>
            <a:xfrm>
              <a:off x="4003591" y="5130376"/>
              <a:ext cx="683232" cy="683232"/>
              <a:chOff x="4343884" y="5304647"/>
              <a:chExt cx="827999" cy="828000"/>
            </a:xfrm>
          </p:grpSpPr>
          <p:pic>
            <p:nvPicPr>
              <p:cNvPr id="2" name="Grafik 1">
                <a:extLst>
                  <a:ext uri="{FF2B5EF4-FFF2-40B4-BE49-F238E27FC236}">
                    <a16:creationId xmlns:a16="http://schemas.microsoft.com/office/drawing/2014/main" id="{23491140-AFAD-854C-9077-6CE1D96F8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6651" y="5487780"/>
                <a:ext cx="552449" cy="494994"/>
              </a:xfrm>
              <a:prstGeom prst="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20482CC-7DE7-2D04-4098-6464AB34DC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43888" y="5304648"/>
                <a:ext cx="828000" cy="828000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2113B82C-B617-C15A-7866-093F25EBE4D4}"/>
                </a:ext>
              </a:extLst>
            </p:cNvPr>
            <p:cNvGrpSpPr/>
            <p:nvPr/>
          </p:nvGrpSpPr>
          <p:grpSpPr>
            <a:xfrm>
              <a:off x="2512603" y="5096975"/>
              <a:ext cx="683232" cy="683232"/>
              <a:chOff x="2335225" y="5304648"/>
              <a:chExt cx="828000" cy="828000"/>
            </a:xfrm>
          </p:grpSpPr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B06ECF8E-FC22-B2D7-A16D-D7EF44D03A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1461" y="5524608"/>
                <a:ext cx="576000" cy="432000"/>
              </a:xfrm>
              <a:custGeom>
                <a:avLst/>
                <a:gdLst>
                  <a:gd name="T0" fmla="*/ 391 w 391"/>
                  <a:gd name="T1" fmla="*/ 0 h 320"/>
                  <a:gd name="T2" fmla="*/ 0 w 391"/>
                  <a:gd name="T3" fmla="*/ 0 h 320"/>
                  <a:gd name="T4" fmla="*/ 0 w 391"/>
                  <a:gd name="T5" fmla="*/ 284 h 320"/>
                  <a:gd name="T6" fmla="*/ 124 w 391"/>
                  <a:gd name="T7" fmla="*/ 284 h 320"/>
                  <a:gd name="T8" fmla="*/ 124 w 391"/>
                  <a:gd name="T9" fmla="*/ 320 h 320"/>
                  <a:gd name="T10" fmla="*/ 267 w 391"/>
                  <a:gd name="T11" fmla="*/ 320 h 320"/>
                  <a:gd name="T12" fmla="*/ 267 w 391"/>
                  <a:gd name="T13" fmla="*/ 284 h 320"/>
                  <a:gd name="T14" fmla="*/ 391 w 391"/>
                  <a:gd name="T15" fmla="*/ 284 h 320"/>
                  <a:gd name="T16" fmla="*/ 391 w 391"/>
                  <a:gd name="T17" fmla="*/ 0 h 320"/>
                  <a:gd name="T18" fmla="*/ 355 w 391"/>
                  <a:gd name="T19" fmla="*/ 249 h 320"/>
                  <a:gd name="T20" fmla="*/ 36 w 391"/>
                  <a:gd name="T21" fmla="*/ 249 h 320"/>
                  <a:gd name="T22" fmla="*/ 36 w 391"/>
                  <a:gd name="T23" fmla="*/ 36 h 320"/>
                  <a:gd name="T24" fmla="*/ 355 w 391"/>
                  <a:gd name="T25" fmla="*/ 36 h 320"/>
                  <a:gd name="T26" fmla="*/ 355 w 391"/>
                  <a:gd name="T27" fmla="*/ 249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1" h="320">
                    <a:moveTo>
                      <a:pt x="39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124" y="284"/>
                    </a:lnTo>
                    <a:lnTo>
                      <a:pt x="124" y="320"/>
                    </a:lnTo>
                    <a:lnTo>
                      <a:pt x="267" y="320"/>
                    </a:lnTo>
                    <a:lnTo>
                      <a:pt x="267" y="284"/>
                    </a:lnTo>
                    <a:lnTo>
                      <a:pt x="391" y="284"/>
                    </a:lnTo>
                    <a:lnTo>
                      <a:pt x="391" y="0"/>
                    </a:lnTo>
                    <a:close/>
                    <a:moveTo>
                      <a:pt x="355" y="249"/>
                    </a:moveTo>
                    <a:lnTo>
                      <a:pt x="36" y="249"/>
                    </a:lnTo>
                    <a:lnTo>
                      <a:pt x="36" y="36"/>
                    </a:lnTo>
                    <a:lnTo>
                      <a:pt x="355" y="36"/>
                    </a:lnTo>
                    <a:lnTo>
                      <a:pt x="355" y="249"/>
                    </a:lnTo>
                    <a:close/>
                  </a:path>
                </a:pathLst>
              </a:custGeom>
              <a:solidFill>
                <a:srgbClr val="96144B"/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08348E0-CC8A-89B6-0BE1-31D82F64F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35225" y="5304648"/>
                <a:ext cx="828000" cy="828000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DFB04683-5BCB-CBCB-0FA8-0A284D904B4B}"/>
                </a:ext>
              </a:extLst>
            </p:cNvPr>
            <p:cNvGrpSpPr/>
            <p:nvPr/>
          </p:nvGrpSpPr>
          <p:grpSpPr>
            <a:xfrm>
              <a:off x="1418474" y="4496788"/>
              <a:ext cx="683232" cy="843669"/>
              <a:chOff x="991458" y="4561775"/>
              <a:chExt cx="828000" cy="1022432"/>
            </a:xfrm>
          </p:grpSpPr>
          <p:pic>
            <p:nvPicPr>
              <p:cNvPr id="70" name="Grafik 69">
                <a:extLst>
                  <a:ext uri="{FF2B5EF4-FFF2-40B4-BE49-F238E27FC236}">
                    <a16:creationId xmlns:a16="http://schemas.microsoft.com/office/drawing/2014/main" id="{6FC867F6-1ABF-56EB-F56D-5EC503539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8213" y="4561775"/>
                <a:ext cx="620762" cy="1022432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282DFCD-571B-9E14-001B-7C6EE1520B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1458" y="4646848"/>
                <a:ext cx="828000" cy="828000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1" name="Gruppieren 100">
              <a:extLst>
                <a:ext uri="{FF2B5EF4-FFF2-40B4-BE49-F238E27FC236}">
                  <a16:creationId xmlns:a16="http://schemas.microsoft.com/office/drawing/2014/main" id="{02361222-F86D-DD49-A177-8A8578DBDE8F}"/>
                </a:ext>
              </a:extLst>
            </p:cNvPr>
            <p:cNvGrpSpPr/>
            <p:nvPr/>
          </p:nvGrpSpPr>
          <p:grpSpPr>
            <a:xfrm>
              <a:off x="1447459" y="3251222"/>
              <a:ext cx="703178" cy="843669"/>
              <a:chOff x="1059607" y="3156502"/>
              <a:chExt cx="852172" cy="1022432"/>
            </a:xfrm>
          </p:grpSpPr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B6C17E57-7A56-A8F0-E6F2-B7B36D575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9607" y="3156502"/>
                <a:ext cx="808435" cy="1022432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228E5FA-BA81-A881-49F6-364EBD3031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3779" y="3273981"/>
                <a:ext cx="828000" cy="828000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FD145531-F495-CF8B-7355-BC56FA7DF0EE}"/>
                </a:ext>
              </a:extLst>
            </p:cNvPr>
            <p:cNvGrpSpPr/>
            <p:nvPr/>
          </p:nvGrpSpPr>
          <p:grpSpPr>
            <a:xfrm>
              <a:off x="2631265" y="2840942"/>
              <a:ext cx="683232" cy="683232"/>
              <a:chOff x="2629113" y="2675802"/>
              <a:chExt cx="828000" cy="828000"/>
            </a:xfrm>
          </p:grpSpPr>
          <p:pic>
            <p:nvPicPr>
              <p:cNvPr id="74" name="Grafik 73">
                <a:extLst>
                  <a:ext uri="{FF2B5EF4-FFF2-40B4-BE49-F238E27FC236}">
                    <a16:creationId xmlns:a16="http://schemas.microsoft.com/office/drawing/2014/main" id="{7FBC472F-537C-C406-1E48-B9B01DFE2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01290" y="2732891"/>
                <a:ext cx="673100" cy="698500"/>
              </a:xfrm>
              <a:prstGeom prst="rect">
                <a:avLst/>
              </a:prstGeom>
            </p:spPr>
          </p:pic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469FBFB8-2E86-0797-9365-20FF19D32C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29113" y="2675802"/>
                <a:ext cx="828000" cy="828000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CD1211D3-659E-61D4-1155-5057C5362EA9}"/>
                </a:ext>
              </a:extLst>
            </p:cNvPr>
            <p:cNvGrpSpPr/>
            <p:nvPr/>
          </p:nvGrpSpPr>
          <p:grpSpPr>
            <a:xfrm>
              <a:off x="4169956" y="2869342"/>
              <a:ext cx="683232" cy="683232"/>
              <a:chOff x="4409186" y="2589281"/>
              <a:chExt cx="828000" cy="828000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88EB15B5-508F-F38F-0C68-3D2089F7F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64340" y="2700786"/>
                <a:ext cx="512417" cy="519159"/>
              </a:xfrm>
              <a:prstGeom prst="rect">
                <a:avLst/>
              </a:prstGeom>
            </p:spPr>
          </p:pic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2B0FE46-1F94-2383-A10A-E3A4377A16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9186" y="2589281"/>
                <a:ext cx="828000" cy="828000"/>
              </a:xfrm>
              <a:prstGeom prst="ellipse">
                <a:avLst/>
              </a:prstGeom>
              <a:noFill/>
              <a:ln w="476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0" name="Titel 16">
            <a:extLst>
              <a:ext uri="{FF2B5EF4-FFF2-40B4-BE49-F238E27FC236}">
                <a16:creationId xmlns:a16="http://schemas.microsoft.com/office/drawing/2014/main" id="{5AE22C4C-E848-9643-4FDC-70B84D797361}"/>
              </a:ext>
            </a:extLst>
          </p:cNvPr>
          <p:cNvSpPr txBox="1">
            <a:spLocks/>
          </p:cNvSpPr>
          <p:nvPr/>
        </p:nvSpPr>
        <p:spPr>
          <a:xfrm>
            <a:off x="486750" y="1664677"/>
            <a:ext cx="2878442" cy="524059"/>
          </a:xfrm>
          <a:prstGeom prst="roundRect">
            <a:avLst/>
          </a:prstGeom>
          <a:solidFill>
            <a:schemeClr val="tx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 i="0" spc="3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b="0" spc="0">
                <a:latin typeface="Arial"/>
                <a:cs typeface="Arial"/>
              </a:rPr>
              <a:t>Telefonie</a:t>
            </a:r>
            <a:endParaRPr lang="de-DE" sz="2000" b="0" spc="0">
              <a:latin typeface="Arial" panose="020B0604020202020204" pitchFamily="34" charset="0"/>
            </a:endParaRPr>
          </a:p>
        </p:txBody>
      </p:sp>
      <p:sp>
        <p:nvSpPr>
          <p:cNvPr id="14" name="Titel 16">
            <a:extLst>
              <a:ext uri="{FF2B5EF4-FFF2-40B4-BE49-F238E27FC236}">
                <a16:creationId xmlns:a16="http://schemas.microsoft.com/office/drawing/2014/main" id="{D4D716C2-CDD2-91FD-A8C9-D65FC0CC98EF}"/>
              </a:ext>
            </a:extLst>
          </p:cNvPr>
          <p:cNvSpPr txBox="1">
            <a:spLocks/>
          </p:cNvSpPr>
          <p:nvPr/>
        </p:nvSpPr>
        <p:spPr>
          <a:xfrm>
            <a:off x="4331920" y="1663212"/>
            <a:ext cx="2878442" cy="524059"/>
          </a:xfrm>
          <a:prstGeom prst="roundRect">
            <a:avLst/>
          </a:prstGeom>
          <a:solidFill>
            <a:schemeClr val="bg2"/>
          </a:solidFill>
          <a:ln w="28575">
            <a:noFill/>
          </a:ln>
        </p:spPr>
        <p:txBody>
          <a:bodyPr wrap="square" lIns="0" tIns="0" rIns="0" bIns="36000" anchor="ctr">
            <a:no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000" b="1" i="0" spc="3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b="0" spc="0" err="1">
                <a:latin typeface="Arial"/>
                <a:cs typeface="Arial"/>
              </a:rPr>
              <a:t>Collaboration</a:t>
            </a:r>
            <a:endParaRPr lang="de-DE" sz="2000" b="0" spc="0" err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2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81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8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4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lusnet mit Fußzeile">
  <a:themeElements>
    <a:clrScheme name="Plusnet">
      <a:dk1>
        <a:srgbClr val="000000"/>
      </a:dk1>
      <a:lt1>
        <a:srgbClr val="FFFFFF"/>
      </a:lt1>
      <a:dk2>
        <a:srgbClr val="96144B"/>
      </a:dk2>
      <a:lt2>
        <a:srgbClr val="008796"/>
      </a:lt2>
      <a:accent1>
        <a:srgbClr val="6ED6E0"/>
      </a:accent1>
      <a:accent2>
        <a:srgbClr val="DBF7FF"/>
      </a:accent2>
      <a:accent3>
        <a:srgbClr val="E66455"/>
      </a:accent3>
      <a:accent4>
        <a:srgbClr val="FFC882"/>
      </a:accent4>
      <a:accent5>
        <a:srgbClr val="6BAF78"/>
      </a:accent5>
      <a:accent6>
        <a:srgbClr val="7D55C3"/>
      </a:accent6>
      <a:hlink>
        <a:srgbClr val="008796"/>
      </a:hlink>
      <a:folHlink>
        <a:srgbClr val="0087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285750" indent="-285750" algn="l">
          <a:lnSpc>
            <a:spcPct val="115000"/>
          </a:lnSpc>
          <a:spcBef>
            <a:spcPts val="500"/>
          </a:spcBef>
          <a:buClr>
            <a:schemeClr val="tx2"/>
          </a:buClr>
          <a:buFont typeface="System Font Regular"/>
          <a:buChar char="—"/>
          <a:defRPr sz="160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BD9E84FE-57FC-4229-955D-8C1296ADA815}" vid="{66B6482E-A01F-416A-9D09-7B2C30DAA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299D9AD1F21C49AE4950A93039FE88" ma:contentTypeVersion="14" ma:contentTypeDescription="Create a new document." ma:contentTypeScope="" ma:versionID="99d7066b7f6632bbc96e4d95cb53420e">
  <xsd:schema xmlns:xsd="http://www.w3.org/2001/XMLSchema" xmlns:xs="http://www.w3.org/2001/XMLSchema" xmlns:p="http://schemas.microsoft.com/office/2006/metadata/properties" xmlns:ns2="d5c5cea4-1ed8-4152-b604-e1cd39c22dc6" xmlns:ns3="e26df315-a194-4d64-973b-df2aed6907ed" targetNamespace="http://schemas.microsoft.com/office/2006/metadata/properties" ma:root="true" ma:fieldsID="e97a24174f979572f685442bb955a732" ns2:_="" ns3:_="">
    <xsd:import namespace="d5c5cea4-1ed8-4152-b604-e1cd39c22dc6"/>
    <xsd:import namespace="e26df315-a194-4d64-973b-df2aed6907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5cea4-1ed8-4152-b604-e1cd39c22d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dc9490c-4a27-4737-b814-fbfca88d1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df315-a194-4d64-973b-df2aed6907e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fc86157-fcb0-4702-8f88-b0cce7b26982}" ma:internalName="TaxCatchAll" ma:showField="CatchAllData" ma:web="e26df315-a194-4d64-973b-df2aed6907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6df315-a194-4d64-973b-df2aed6907ed" xsi:nil="true"/>
    <lcf76f155ced4ddcb4097134ff3c332f xmlns="d5c5cea4-1ed8-4152-b604-e1cd39c22dc6">
      <Terms xmlns="http://schemas.microsoft.com/office/infopath/2007/PartnerControls"/>
    </lcf76f155ced4ddcb4097134ff3c332f>
    <SharedWithUsers xmlns="e26df315-a194-4d64-973b-df2aed6907ed">
      <UserInfo>
        <DisplayName>svc-it-smco-autom</DisplayName>
        <AccountId>34</AccountId>
        <AccountType/>
      </UserInfo>
      <UserInfo>
        <DisplayName>Marks René</DisplayName>
        <AccountId>72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0F81D43-2073-4F48-A2C1-764E49236F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c5cea4-1ed8-4152-b604-e1cd39c22dc6"/>
    <ds:schemaRef ds:uri="e26df315-a194-4d64-973b-df2aed6907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B02DBD-C9D9-4589-8E53-6A8764674A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740AED-AF69-4AF1-899F-F8C508C74575}">
  <ds:schemaRefs>
    <ds:schemaRef ds:uri="e26df315-a194-4d64-973b-df2aed6907ed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d5c5cea4-1ed8-4152-b604-e1cd39c22dc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Plusnet_PowerpointTemplate-4-2308</Template>
  <TotalTime>0</TotalTime>
  <Words>1318</Words>
  <Application>Microsoft Office PowerPoint</Application>
  <PresentationFormat>Widescreen</PresentationFormat>
  <Paragraphs>193</Paragraphs>
  <Slides>20</Slides>
  <Notes>20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Plusnet mit Fußzeile</vt:lpstr>
      <vt:lpstr>PowerPoint Presentation</vt:lpstr>
      <vt:lpstr>PowerPoint Presentation</vt:lpstr>
      <vt:lpstr>PowerPoint Presentation</vt:lpstr>
      <vt:lpstr>Die Herausforderung: Zusammenarbeit vereinfachen, Workflow optimieren</vt:lpstr>
      <vt:lpstr>Die Herausforderung: Zusammenarbeit vereinfachen, Workflow optimieren</vt:lpstr>
      <vt:lpstr>PowerPoint Presentation</vt:lpstr>
      <vt:lpstr>PowerPoint Presentation</vt:lpstr>
      <vt:lpstr>PowerPoint Presentation</vt:lpstr>
      <vt:lpstr>So einfach funktioniert Cloud-Kommunikation  bei Plusnet</vt:lpstr>
      <vt:lpstr>Mission: Flow</vt:lpstr>
      <vt:lpstr>Plusnet Centraflex:  Cloud-Kommunikation, die einfach läuft.</vt:lpstr>
      <vt:lpstr>PowerPoint Presentation</vt:lpstr>
      <vt:lpstr>Ein starkes Team – mit Webex by Cisco  war Zusammenarbeit nie einfacher </vt:lpstr>
      <vt:lpstr>Plusnet Centraflex  ist die Lösung für IHRE Mission, …</vt:lpstr>
      <vt:lpstr>Attraktive Optionen </vt:lpstr>
      <vt:lpstr>Attraktive Optionen </vt:lpstr>
      <vt:lpstr>Attraktive Optionen </vt:lpstr>
      <vt:lpstr>Plusnet Cloud Telefonanlage Centraflex mit „sehr gut“ bewertet</vt:lpstr>
      <vt:lpstr>Fragen zur Mission?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Schrittmacher  für die digitale Zukunft</dc:title>
  <cp:lastModifiedBy>Strücker Kathrin</cp:lastModifiedBy>
  <cp:revision>8</cp:revision>
  <cp:lastPrinted>2023-09-27T10:14:34Z</cp:lastPrinted>
  <dcterms:created xsi:type="dcterms:W3CDTF">2023-09-06T12:43:47Z</dcterms:created>
  <dcterms:modified xsi:type="dcterms:W3CDTF">2024-01-10T09:13:20Z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0x010100DE299D9AD1F21C49AE4950A93039FE88</vt:lpwstr>
  </property>
  <property fmtid="{D5CDD505-2E9C-101B-9397-08002B2CF9AE}" pid="3" name="MediaServiceImageTags">
    <vt:lpwstr/>
  </property>
</Properties>
</file>